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8"/>
  </p:notesMasterIdLst>
  <p:sldIdLst>
    <p:sldId id="256" r:id="rId2"/>
    <p:sldId id="257" r:id="rId3"/>
    <p:sldId id="258" r:id="rId4"/>
    <p:sldId id="261" r:id="rId5"/>
    <p:sldId id="262" r:id="rId6"/>
    <p:sldId id="263" r:id="rId7"/>
    <p:sldId id="264" r:id="rId8"/>
    <p:sldId id="265" r:id="rId9"/>
    <p:sldId id="311" r:id="rId10"/>
    <p:sldId id="312" r:id="rId11"/>
    <p:sldId id="306" r:id="rId12"/>
    <p:sldId id="279" r:id="rId13"/>
    <p:sldId id="282" r:id="rId14"/>
    <p:sldId id="286" r:id="rId15"/>
    <p:sldId id="266" r:id="rId16"/>
    <p:sldId id="313" r:id="rId17"/>
    <p:sldId id="316" r:id="rId18"/>
    <p:sldId id="315" r:id="rId19"/>
    <p:sldId id="314" r:id="rId20"/>
    <p:sldId id="309" r:id="rId21"/>
    <p:sldId id="310" r:id="rId22"/>
    <p:sldId id="288" r:id="rId23"/>
    <p:sldId id="289" r:id="rId24"/>
    <p:sldId id="298" r:id="rId25"/>
    <p:sldId id="271" r:id="rId26"/>
    <p:sldId id="300" r:id="rId27"/>
    <p:sldId id="267" r:id="rId28"/>
    <p:sldId id="291" r:id="rId29"/>
    <p:sldId id="301" r:id="rId30"/>
    <p:sldId id="268" r:id="rId31"/>
    <p:sldId id="269" r:id="rId32"/>
    <p:sldId id="270" r:id="rId33"/>
    <p:sldId id="272" r:id="rId34"/>
    <p:sldId id="294" r:id="rId35"/>
    <p:sldId id="304" r:id="rId36"/>
    <p:sldId id="273" r:id="rId37"/>
  </p:sldIdLst>
  <p:sldSz cx="18288000" cy="10287000"/>
  <p:notesSz cx="6858000" cy="9144000"/>
  <p:embeddedFontLst>
    <p:embeddedFont>
      <p:font typeface="Arimo Bold" panose="020B0604020202020204" charset="0"/>
      <p:regular r:id="rId39"/>
    </p:embeddedFont>
    <p:embeddedFont>
      <p:font typeface="Neo Tech Bold" panose="020B0604020202020204" charset="0"/>
      <p:regular r:id="rId40"/>
    </p:embeddedFont>
    <p:embeddedFont>
      <p:font typeface="Noto Serif Display" panose="020B0604020202020204"/>
      <p:regular r:id="rId41"/>
    </p:embeddedFont>
    <p:embeddedFont>
      <p:font typeface="Poppins" panose="00000500000000000000" pitchFamily="2" charset="0"/>
      <p:regular r:id="rId42"/>
      <p:bold r:id="rId43"/>
      <p:italic r:id="rId44"/>
      <p:boldItalic r:id="rId45"/>
    </p:embeddedFont>
    <p:embeddedFont>
      <p:font typeface="Poppins Bold" panose="00000800000000000000" charset="0"/>
      <p:regular r:id="rId46"/>
    </p:embeddedFont>
    <p:embeddedFont>
      <p:font typeface="Quicksand" panose="020B0604020202020204" charset="0"/>
      <p:regular r:id="rId47"/>
    </p:embeddedFont>
    <p:embeddedFont>
      <p:font typeface="Quicksand Bold" panose="020B0604020202020204" charset="0"/>
      <p:regular r:id="rId48"/>
    </p:embeddedFont>
    <p:embeddedFont>
      <p:font typeface="Raleway" pitchFamily="2" charset="0"/>
      <p:regular r:id="rId49"/>
      <p:bold r:id="rId50"/>
      <p:italic r:id="rId51"/>
      <p:boldItalic r:id="rId52"/>
    </p:embeddedFont>
    <p:embeddedFont>
      <p:font typeface="Raleway Bold" charset="0"/>
      <p:regular r:id="rId53"/>
    </p:embeddedFont>
    <p:embeddedFont>
      <p:font typeface="TT Lakes Neue Bold" panose="020B0604020202020204" charset="0"/>
      <p:regular r:id="rId5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556" autoAdjust="0"/>
    <p:restoredTop sz="94622" autoAdjust="0"/>
  </p:normalViewPr>
  <p:slideViewPr>
    <p:cSldViewPr>
      <p:cViewPr varScale="1">
        <p:scale>
          <a:sx n="41" d="100"/>
          <a:sy n="41" d="100"/>
        </p:scale>
        <p:origin x="476" y="80"/>
      </p:cViewPr>
      <p:guideLst>
        <p:guide orient="horz" pos="2160"/>
        <p:guide pos="2880"/>
      </p:guideLst>
    </p:cSldViewPr>
  </p:slideViewPr>
  <p:outlineViewPr>
    <p:cViewPr>
      <p:scale>
        <a:sx n="33" d="100"/>
        <a:sy n="33" d="100"/>
      </p:scale>
      <p:origin x="0" y="0"/>
    </p:cViewPr>
  </p:outlin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openxmlformats.org/officeDocument/2006/relationships/font" Target="fonts/font9.fntdata"/><Relationship Id="rId50" Type="http://schemas.openxmlformats.org/officeDocument/2006/relationships/font" Target="fonts/font12.fntdata"/><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3.fntdata"/><Relationship Id="rId54"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font" Target="fonts/font7.fntdata"/><Relationship Id="rId53" Type="http://schemas.openxmlformats.org/officeDocument/2006/relationships/font" Target="fonts/font15.fntdata"/><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1.fntdata"/><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6.fntdata"/><Relationship Id="rId52"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5.fntdata"/><Relationship Id="rId48" Type="http://schemas.openxmlformats.org/officeDocument/2006/relationships/font" Target="fonts/font10.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65EF64-3A9C-4D2B-9526-51D250B1C37B}" type="datetimeFigureOut">
              <a:rPr lang="en-US" smtClean="0"/>
              <a:t>16/12/2024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B7F192-D6C6-4A86-B42F-F738A844A3FD}" type="slidenum">
              <a:rPr lang="en-US" smtClean="0"/>
              <a:t>‹#›</a:t>
            </a:fld>
            <a:endParaRPr lang="en-US"/>
          </a:p>
        </p:txBody>
      </p:sp>
    </p:spTree>
    <p:extLst>
      <p:ext uri="{BB962C8B-B14F-4D97-AF65-F5344CB8AC3E}">
        <p14:creationId xmlns:p14="http://schemas.microsoft.com/office/powerpoint/2010/main" val="15174421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B7F192-D6C6-4A86-B42F-F738A844A3FD}" type="slidenum">
              <a:rPr lang="en-US" smtClean="0"/>
              <a:t>1</a:t>
            </a:fld>
            <a:endParaRPr lang="en-US"/>
          </a:p>
        </p:txBody>
      </p:sp>
    </p:spTree>
    <p:extLst>
      <p:ext uri="{BB962C8B-B14F-4D97-AF65-F5344CB8AC3E}">
        <p14:creationId xmlns:p14="http://schemas.microsoft.com/office/powerpoint/2010/main" val="3008661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16/12/2024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16/12/2024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svg"/><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2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7.png"/><Relationship Id="rId4" Type="http://schemas.openxmlformats.org/officeDocument/2006/relationships/image" Target="../media/image4.svg"/></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svg"/><Relationship Id="rId3" Type="http://schemas.openxmlformats.org/officeDocument/2006/relationships/image" Target="../media/image4.svg"/><Relationship Id="rId7" Type="http://schemas.openxmlformats.org/officeDocument/2006/relationships/image" Target="../media/image28.svg"/><Relationship Id="rId12" Type="http://schemas.openxmlformats.org/officeDocument/2006/relationships/image" Target="../media/image33.png"/><Relationship Id="rId17" Type="http://schemas.openxmlformats.org/officeDocument/2006/relationships/image" Target="../media/image7.png"/><Relationship Id="rId2" Type="http://schemas.openxmlformats.org/officeDocument/2006/relationships/image" Target="../media/image3.png"/><Relationship Id="rId16"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svg"/><Relationship Id="rId15" Type="http://schemas.openxmlformats.org/officeDocument/2006/relationships/image" Target="../media/image3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svg"/><Relationship Id="rId1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7.png"/><Relationship Id="rId4" Type="http://schemas.openxmlformats.org/officeDocument/2006/relationships/image" Target="../media/image4.sv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7.png"/><Relationship Id="rId4" Type="http://schemas.openxmlformats.org/officeDocument/2006/relationships/image" Target="../media/image4.sv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7.png"/><Relationship Id="rId4" Type="http://schemas.openxmlformats.org/officeDocument/2006/relationships/image" Target="../media/image4.sv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7.png"/><Relationship Id="rId4" Type="http://schemas.openxmlformats.org/officeDocument/2006/relationships/image" Target="../media/image4.sv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7.png"/></Relationships>
</file>

<file path=ppt/slides/_rels/slide2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43.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3.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4.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0.jpeg"/></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svg"/></Relationships>
</file>

<file path=ppt/slides/_rels/slide26.xml.rels><?xml version="1.0" encoding="UTF-8" standalone="yes"?>
<Relationships xmlns="http://schemas.openxmlformats.org/package/2006/relationships"><Relationship Id="rId8" Type="http://schemas.openxmlformats.org/officeDocument/2006/relationships/image" Target="../media/image55.svg"/><Relationship Id="rId3" Type="http://schemas.openxmlformats.org/officeDocument/2006/relationships/image" Target="../media/image44.png"/><Relationship Id="rId7" Type="http://schemas.openxmlformats.org/officeDocument/2006/relationships/image" Target="../media/image54.pn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7.svg"/><Relationship Id="rId11" Type="http://schemas.openxmlformats.org/officeDocument/2006/relationships/image" Target="../media/image13.png"/><Relationship Id="rId5" Type="http://schemas.openxmlformats.org/officeDocument/2006/relationships/image" Target="../media/image46.png"/><Relationship Id="rId10" Type="http://schemas.openxmlformats.org/officeDocument/2006/relationships/image" Target="../media/image7.png"/><Relationship Id="rId4" Type="http://schemas.openxmlformats.org/officeDocument/2006/relationships/image" Target="../media/image45.svg"/><Relationship Id="rId9" Type="http://schemas.openxmlformats.org/officeDocument/2006/relationships/image" Target="../media/image56.jpeg"/></Relationships>
</file>

<file path=ppt/slides/_rels/slide27.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4.svg"/><Relationship Id="rId7"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29.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13.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svg"/><Relationship Id="rId4" Type="http://schemas.openxmlformats.org/officeDocument/2006/relationships/image" Target="../media/image44.png"/><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s>
</file>

<file path=ppt/slides/_rels/slide31.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4.svg"/><Relationship Id="rId7"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2.svg"/><Relationship Id="rId4" Type="http://schemas.openxmlformats.org/officeDocument/2006/relationships/image" Target="../media/image1.png"/><Relationship Id="rId9" Type="http://schemas.openxmlformats.org/officeDocument/2006/relationships/image" Target="../media/image64.png"/></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7.jpe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4.svg"/></Relationships>
</file>

<file path=ppt/slides/_rels/slide3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image" Target="../media/image7.png"/><Relationship Id="rId7" Type="http://schemas.openxmlformats.org/officeDocument/2006/relationships/image" Target="../media/image47.svg"/><Relationship Id="rId2" Type="http://schemas.openxmlformats.org/officeDocument/2006/relationships/image" Target="../media/image22.png"/><Relationship Id="rId1" Type="http://schemas.openxmlformats.org/officeDocument/2006/relationships/slideLayout" Target="../slideLayouts/slideLayout7.xml"/><Relationship Id="rId6" Type="http://schemas.openxmlformats.org/officeDocument/2006/relationships/image" Target="../media/image46.png"/><Relationship Id="rId11" Type="http://schemas.openxmlformats.org/officeDocument/2006/relationships/image" Target="../media/image68.jpeg"/><Relationship Id="rId5" Type="http://schemas.openxmlformats.org/officeDocument/2006/relationships/image" Target="../media/image45.svg"/><Relationship Id="rId10" Type="http://schemas.openxmlformats.org/officeDocument/2006/relationships/image" Target="../media/image67.jpeg"/><Relationship Id="rId4" Type="http://schemas.openxmlformats.org/officeDocument/2006/relationships/image" Target="../media/image44.png"/><Relationship Id="rId9" Type="http://schemas.openxmlformats.org/officeDocument/2006/relationships/image" Target="../media/image66.jpeg"/></Relationships>
</file>

<file path=ppt/slides/_rels/slide36.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3.svg"/><Relationship Id="rId4" Type="http://schemas.openxmlformats.org/officeDocument/2006/relationships/image" Target="../media/image62.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5.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7.png"/><Relationship Id="rId4" Type="http://schemas.openxmlformats.org/officeDocument/2006/relationships/image" Target="../media/image4.sv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954155">
            <a:off x="11475847" y="-1670126"/>
            <a:ext cx="10212044" cy="7389806"/>
          </a:xfrm>
          <a:custGeom>
            <a:avLst/>
            <a:gdLst/>
            <a:ahLst/>
            <a:cxnLst/>
            <a:rect l="l" t="t" r="r" b="b"/>
            <a:pathLst>
              <a:path w="10212044" h="7389806">
                <a:moveTo>
                  <a:pt x="0" y="0"/>
                </a:moveTo>
                <a:lnTo>
                  <a:pt x="10212044" y="0"/>
                </a:lnTo>
                <a:lnTo>
                  <a:pt x="10212044" y="7389807"/>
                </a:lnTo>
                <a:lnTo>
                  <a:pt x="0" y="738980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rot="3351545">
            <a:off x="-3478707" y="4537026"/>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6" name="Freeform 6"/>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7" name="Group 7"/>
          <p:cNvGrpSpPr/>
          <p:nvPr/>
        </p:nvGrpSpPr>
        <p:grpSpPr>
          <a:xfrm>
            <a:off x="1159836" y="4352925"/>
            <a:ext cx="1392979" cy="1392979"/>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9" name="TextBox 9"/>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10" name="Group 10"/>
          <p:cNvGrpSpPr/>
          <p:nvPr/>
        </p:nvGrpSpPr>
        <p:grpSpPr>
          <a:xfrm>
            <a:off x="14753834" y="2055071"/>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Freeform 13"/>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
        <p:nvSpPr>
          <p:cNvPr id="14" name="TextBox 14"/>
          <p:cNvSpPr txBox="1"/>
          <p:nvPr/>
        </p:nvSpPr>
        <p:spPr>
          <a:xfrm>
            <a:off x="3032634" y="3219450"/>
            <a:ext cx="12222732" cy="2045406"/>
          </a:xfrm>
          <a:prstGeom prst="rect">
            <a:avLst/>
          </a:prstGeom>
        </p:spPr>
        <p:txBody>
          <a:bodyPr lIns="0" tIns="0" rIns="0" bIns="0" rtlCol="0" anchor="t">
            <a:spAutoFit/>
          </a:bodyPr>
          <a:lstStyle/>
          <a:p>
            <a:pPr algn="ctr">
              <a:lnSpc>
                <a:spcPts val="14279"/>
              </a:lnSpc>
            </a:pPr>
            <a:r>
              <a:rPr lang="en-US" sz="11899" b="1" dirty="0">
                <a:solidFill>
                  <a:srgbClr val="FFFFFF"/>
                </a:solidFill>
                <a:latin typeface="Neo Tech Bold"/>
                <a:ea typeface="Neo Tech Bold"/>
                <a:cs typeface="Neo Tech Bold"/>
                <a:sym typeface="Neo Tech Bold"/>
              </a:rPr>
              <a:t>AI-POWERED </a:t>
            </a:r>
          </a:p>
        </p:txBody>
      </p:sp>
      <p:sp>
        <p:nvSpPr>
          <p:cNvPr id="15" name="TextBox 15"/>
          <p:cNvSpPr txBox="1"/>
          <p:nvPr/>
        </p:nvSpPr>
        <p:spPr>
          <a:xfrm>
            <a:off x="2681288" y="4800600"/>
            <a:ext cx="12925424" cy="2046817"/>
          </a:xfrm>
          <a:prstGeom prst="rect">
            <a:avLst/>
          </a:prstGeom>
        </p:spPr>
        <p:txBody>
          <a:bodyPr lIns="0" tIns="0" rIns="0" bIns="0" rtlCol="0" anchor="t">
            <a:spAutoFit/>
          </a:bodyPr>
          <a:lstStyle/>
          <a:p>
            <a:pPr algn="ctr">
              <a:lnSpc>
                <a:spcPts val="14279"/>
              </a:lnSpc>
            </a:pPr>
            <a:r>
              <a:rPr lang="en-US" sz="11899" b="1">
                <a:solidFill>
                  <a:srgbClr val="65FFE8"/>
                </a:solidFill>
                <a:latin typeface="Neo Tech Bold"/>
                <a:ea typeface="Neo Tech Bold"/>
                <a:cs typeface="Neo Tech Bold"/>
                <a:sym typeface="Neo Tech Bold"/>
              </a:rPr>
              <a:t>V2V SAFETY</a:t>
            </a:r>
          </a:p>
        </p:txBody>
      </p:sp>
      <p:sp>
        <p:nvSpPr>
          <p:cNvPr id="16" name="TextBox 16"/>
          <p:cNvSpPr txBox="1"/>
          <p:nvPr/>
        </p:nvSpPr>
        <p:spPr>
          <a:xfrm>
            <a:off x="9552995" y="8998103"/>
            <a:ext cx="9698945" cy="809591"/>
          </a:xfrm>
          <a:prstGeom prst="rect">
            <a:avLst/>
          </a:prstGeom>
        </p:spPr>
        <p:txBody>
          <a:bodyPr lIns="0" tIns="0" rIns="0" bIns="0" rtlCol="0" anchor="t">
            <a:spAutoFit/>
          </a:bodyPr>
          <a:lstStyle/>
          <a:p>
            <a:pPr algn="l">
              <a:lnSpc>
                <a:spcPts val="3151"/>
              </a:lnSpc>
            </a:pPr>
            <a:r>
              <a:rPr lang="en-US" sz="2251">
                <a:solidFill>
                  <a:srgbClr val="FFFFFF"/>
                </a:solidFill>
                <a:latin typeface="Poppins"/>
                <a:ea typeface="Poppins"/>
                <a:cs typeface="Poppins"/>
                <a:sym typeface="Poppins"/>
              </a:rPr>
              <a:t>Presented by </a:t>
            </a:r>
          </a:p>
          <a:p>
            <a:pPr marL="0" lvl="0" indent="0" algn="l">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sp>
        <p:nvSpPr>
          <p:cNvPr id="17" name="TextBox 17"/>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624980D-8091-4398-62A8-CAD37F2F7E57}"/>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3A58B0E3-0989-2EE1-08DC-1D1E078524E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10</a:t>
            </a:r>
          </a:p>
        </p:txBody>
      </p:sp>
      <p:sp>
        <p:nvSpPr>
          <p:cNvPr id="20" name="TextBox 4">
            <a:extLst>
              <a:ext uri="{FF2B5EF4-FFF2-40B4-BE49-F238E27FC236}">
                <a16:creationId xmlns:a16="http://schemas.microsoft.com/office/drawing/2014/main" id="{F14D9942-2F24-4415-6744-8D52E8E76757}"/>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0AD1788A-B496-E9B4-6EAF-D5C43AD305D3}"/>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CED07CAC-1AF6-6AB9-D829-2846D50D634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774983BE-223F-D116-37A5-0E63E6C54312}"/>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SCHEMATIC</a:t>
            </a:r>
          </a:p>
        </p:txBody>
      </p:sp>
      <p:sp>
        <p:nvSpPr>
          <p:cNvPr id="24" name="Freeform 8">
            <a:extLst>
              <a:ext uri="{FF2B5EF4-FFF2-40B4-BE49-F238E27FC236}">
                <a16:creationId xmlns:a16="http://schemas.microsoft.com/office/drawing/2014/main" id="{34462670-AEF9-2C26-5D30-3744D5632BDD}"/>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FCD81F3-F904-36EE-F1C9-1F19A0B54508}"/>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243A2D56-4CEF-1B88-43AF-37E5E6CA2A7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5" name="Picture 4">
            <a:extLst>
              <a:ext uri="{FF2B5EF4-FFF2-40B4-BE49-F238E27FC236}">
                <a16:creationId xmlns:a16="http://schemas.microsoft.com/office/drawing/2014/main" id="{BD9F8F8D-3C0B-0CE1-BC43-FC09182B8807}"/>
              </a:ext>
            </a:extLst>
          </p:cNvPr>
          <p:cNvPicPr>
            <a:picLocks noChangeAspect="1"/>
          </p:cNvPicPr>
          <p:nvPr/>
        </p:nvPicPr>
        <p:blipFill>
          <a:blip r:embed="rId5"/>
          <a:stretch>
            <a:fillRect/>
          </a:stretch>
        </p:blipFill>
        <p:spPr>
          <a:xfrm>
            <a:off x="3404925" y="2627462"/>
            <a:ext cx="12673293" cy="7472980"/>
          </a:xfrm>
          <a:prstGeom prst="rect">
            <a:avLst/>
          </a:prstGeom>
          <a:ln w="76200">
            <a:solidFill>
              <a:srgbClr val="C00000"/>
            </a:solidFill>
          </a:ln>
        </p:spPr>
      </p:pic>
    </p:spTree>
    <p:extLst>
      <p:ext uri="{BB962C8B-B14F-4D97-AF65-F5344CB8AC3E}">
        <p14:creationId xmlns:p14="http://schemas.microsoft.com/office/powerpoint/2010/main" val="34476728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52DDAA98-716B-A479-7A46-2F6418552305}"/>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54C78187-1697-BE99-6601-7899BFC1439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11</a:t>
            </a:r>
          </a:p>
        </p:txBody>
      </p:sp>
      <p:sp>
        <p:nvSpPr>
          <p:cNvPr id="20" name="TextBox 4">
            <a:extLst>
              <a:ext uri="{FF2B5EF4-FFF2-40B4-BE49-F238E27FC236}">
                <a16:creationId xmlns:a16="http://schemas.microsoft.com/office/drawing/2014/main" id="{34F82610-4045-5099-B5FB-142A264910D2}"/>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DF900759-FB53-C454-D357-B701331E7E5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C4ED6DA-987C-38D9-96B2-51081672825E}"/>
              </a:ext>
            </a:extLst>
          </p:cNvPr>
          <p:cNvSpPr/>
          <p:nvPr/>
        </p:nvSpPr>
        <p:spPr>
          <a:xfrm rot="13288875">
            <a:off x="8919625" y="-4104820"/>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3238FCD8-633C-E330-BC05-25196A1C4A78}"/>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PCB</a:t>
            </a:r>
          </a:p>
        </p:txBody>
      </p:sp>
      <p:sp>
        <p:nvSpPr>
          <p:cNvPr id="24" name="Freeform 8">
            <a:extLst>
              <a:ext uri="{FF2B5EF4-FFF2-40B4-BE49-F238E27FC236}">
                <a16:creationId xmlns:a16="http://schemas.microsoft.com/office/drawing/2014/main" id="{C25E110C-BEB7-F211-7EC0-65A1635450C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7088E0FF-D15A-B737-C1BF-6E11E91F85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AC89F2B6-79A1-81ED-7D7D-3FEAD411F9B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7" name="Rectangle: Rounded Corners 6">
            <a:extLst>
              <a:ext uri="{FF2B5EF4-FFF2-40B4-BE49-F238E27FC236}">
                <a16:creationId xmlns:a16="http://schemas.microsoft.com/office/drawing/2014/main" id="{8A890B66-782F-21B6-9CA5-39C30ABAB4DB}"/>
              </a:ext>
            </a:extLst>
          </p:cNvPr>
          <p:cNvSpPr/>
          <p:nvPr/>
        </p:nvSpPr>
        <p:spPr>
          <a:xfrm>
            <a:off x="7232352" y="4868951"/>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GPS MODULE</a:t>
            </a:r>
          </a:p>
        </p:txBody>
      </p:sp>
      <p:sp>
        <p:nvSpPr>
          <p:cNvPr id="8" name="Rectangle: Rounded Corners 7">
            <a:extLst>
              <a:ext uri="{FF2B5EF4-FFF2-40B4-BE49-F238E27FC236}">
                <a16:creationId xmlns:a16="http://schemas.microsoft.com/office/drawing/2014/main" id="{16CC042E-DFFE-3330-E234-AF37AE220E19}"/>
              </a:ext>
            </a:extLst>
          </p:cNvPr>
          <p:cNvSpPr/>
          <p:nvPr/>
        </p:nvSpPr>
        <p:spPr>
          <a:xfrm>
            <a:off x="7260427" y="6456597"/>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RADAR MODULE</a:t>
            </a:r>
          </a:p>
        </p:txBody>
      </p:sp>
      <p:sp>
        <p:nvSpPr>
          <p:cNvPr id="9" name="Rectangle: Rounded Corners 8">
            <a:extLst>
              <a:ext uri="{FF2B5EF4-FFF2-40B4-BE49-F238E27FC236}">
                <a16:creationId xmlns:a16="http://schemas.microsoft.com/office/drawing/2014/main" id="{F3D658DF-604F-5881-3A52-7C2746650CF0}"/>
              </a:ext>
            </a:extLst>
          </p:cNvPr>
          <p:cNvSpPr/>
          <p:nvPr/>
        </p:nvSpPr>
        <p:spPr>
          <a:xfrm>
            <a:off x="7232352" y="3281305"/>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LIDAR MODULE</a:t>
            </a:r>
          </a:p>
        </p:txBody>
      </p:sp>
      <p:sp>
        <p:nvSpPr>
          <p:cNvPr id="10" name="Rectangle: Rounded Corners 9">
            <a:extLst>
              <a:ext uri="{FF2B5EF4-FFF2-40B4-BE49-F238E27FC236}">
                <a16:creationId xmlns:a16="http://schemas.microsoft.com/office/drawing/2014/main" id="{E368E025-982B-920C-1B67-D229160AD4E8}"/>
              </a:ext>
            </a:extLst>
          </p:cNvPr>
          <p:cNvSpPr/>
          <p:nvPr/>
        </p:nvSpPr>
        <p:spPr>
          <a:xfrm>
            <a:off x="7292707" y="7975316"/>
            <a:ext cx="2286000" cy="1138976"/>
          </a:xfrm>
          <a:prstGeom prst="round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sz="2400" b="1" dirty="0"/>
              <a:t>MICRO SD CARD</a:t>
            </a:r>
          </a:p>
        </p:txBody>
      </p:sp>
      <p:pic>
        <p:nvPicPr>
          <p:cNvPr id="12" name="Picture 11">
            <a:extLst>
              <a:ext uri="{FF2B5EF4-FFF2-40B4-BE49-F238E27FC236}">
                <a16:creationId xmlns:a16="http://schemas.microsoft.com/office/drawing/2014/main" id="{A300B549-F35B-4490-2F96-9FBB11F3E21C}"/>
              </a:ext>
            </a:extLst>
          </p:cNvPr>
          <p:cNvPicPr>
            <a:picLocks noChangeAspect="1"/>
          </p:cNvPicPr>
          <p:nvPr/>
        </p:nvPicPr>
        <p:blipFill>
          <a:blip r:embed="rId5"/>
          <a:srcRect l="3755" t="15770" r="7128" b="38511"/>
          <a:stretch/>
        </p:blipFill>
        <p:spPr>
          <a:xfrm>
            <a:off x="741157" y="3055342"/>
            <a:ext cx="5824284" cy="666232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6" name="Picture 15">
            <a:extLst>
              <a:ext uri="{FF2B5EF4-FFF2-40B4-BE49-F238E27FC236}">
                <a16:creationId xmlns:a16="http://schemas.microsoft.com/office/drawing/2014/main" id="{D37C5589-6FEE-59C6-D3DD-9BCE9AD7C3E5}"/>
              </a:ext>
            </a:extLst>
          </p:cNvPr>
          <p:cNvPicPr>
            <a:picLocks noChangeAspect="1"/>
          </p:cNvPicPr>
          <p:nvPr/>
        </p:nvPicPr>
        <p:blipFill>
          <a:blip r:embed="rId6"/>
          <a:stretch>
            <a:fillRect/>
          </a:stretch>
        </p:blipFill>
        <p:spPr>
          <a:xfrm>
            <a:off x="10242228" y="2964437"/>
            <a:ext cx="7472826" cy="637946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998128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6616D-298E-B4A4-0295-D89679C0A54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F4DAD2C-F111-C470-02FB-24C0C00D760F}"/>
              </a:ext>
            </a:extLst>
          </p:cNvPr>
          <p:cNvPicPr>
            <a:picLocks noChangeAspect="1"/>
          </p:cNvPicPr>
          <p:nvPr/>
        </p:nvPicPr>
        <p:blipFill>
          <a:blip r:embed="rId2"/>
          <a:stretch>
            <a:fillRect/>
          </a:stretch>
        </p:blipFill>
        <p:spPr>
          <a:xfrm>
            <a:off x="-152401" y="0"/>
            <a:ext cx="22032401" cy="10629900"/>
          </a:xfrm>
          <a:prstGeom prst="rect">
            <a:avLst/>
          </a:prstGeom>
        </p:spPr>
      </p:pic>
      <p:sp>
        <p:nvSpPr>
          <p:cNvPr id="7" name="TextBox 2">
            <a:extLst>
              <a:ext uri="{FF2B5EF4-FFF2-40B4-BE49-F238E27FC236}">
                <a16:creationId xmlns:a16="http://schemas.microsoft.com/office/drawing/2014/main" id="{1439B614-CE61-8D8D-6DC0-5858A7F20174}"/>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12</a:t>
            </a:r>
          </a:p>
        </p:txBody>
      </p:sp>
      <p:sp>
        <p:nvSpPr>
          <p:cNvPr id="10" name="TextBox 4">
            <a:extLst>
              <a:ext uri="{FF2B5EF4-FFF2-40B4-BE49-F238E27FC236}">
                <a16:creationId xmlns:a16="http://schemas.microsoft.com/office/drawing/2014/main" id="{8D1D0627-2C32-CB99-0827-449F4F702AD9}"/>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5">
            <a:extLst>
              <a:ext uri="{FF2B5EF4-FFF2-40B4-BE49-F238E27FC236}">
                <a16:creationId xmlns:a16="http://schemas.microsoft.com/office/drawing/2014/main" id="{09887F2D-91F9-5246-F8B4-9FB2F74C9C4E}"/>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2" name="Freeform 6">
            <a:extLst>
              <a:ext uri="{FF2B5EF4-FFF2-40B4-BE49-F238E27FC236}">
                <a16:creationId xmlns:a16="http://schemas.microsoft.com/office/drawing/2014/main" id="{84372E94-CF41-73D8-E2E7-E8E82C53C5A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TextBox 7">
            <a:extLst>
              <a:ext uri="{FF2B5EF4-FFF2-40B4-BE49-F238E27FC236}">
                <a16:creationId xmlns:a16="http://schemas.microsoft.com/office/drawing/2014/main" id="{C39B31B8-B17D-1D59-584C-103F0178A6F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4" name="Freeform 8">
            <a:extLst>
              <a:ext uri="{FF2B5EF4-FFF2-40B4-BE49-F238E27FC236}">
                <a16:creationId xmlns:a16="http://schemas.microsoft.com/office/drawing/2014/main" id="{B79FF69C-DDE2-7064-EA5B-6C8BB11E32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6" name="TextBox 10">
            <a:extLst>
              <a:ext uri="{FF2B5EF4-FFF2-40B4-BE49-F238E27FC236}">
                <a16:creationId xmlns:a16="http://schemas.microsoft.com/office/drawing/2014/main" id="{CA25072E-891C-ED7C-2230-19712FDDEE5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7" name="TextBox 11">
            <a:extLst>
              <a:ext uri="{FF2B5EF4-FFF2-40B4-BE49-F238E27FC236}">
                <a16:creationId xmlns:a16="http://schemas.microsoft.com/office/drawing/2014/main" id="{96790ACF-0CEA-8EF8-3867-7667F5CFD614}"/>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22" name="TextBox 21">
            <a:extLst>
              <a:ext uri="{FF2B5EF4-FFF2-40B4-BE49-F238E27FC236}">
                <a16:creationId xmlns:a16="http://schemas.microsoft.com/office/drawing/2014/main" id="{6D3A2D1A-8E37-A862-0D70-CD91ABF0D010}"/>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they can predict situations such as sudden braking by a vehicle ahead or changes in traffic flow due to an obstruction.</a:t>
            </a:r>
          </a:p>
        </p:txBody>
      </p:sp>
      <p:sp>
        <p:nvSpPr>
          <p:cNvPr id="24" name="TextBox 23">
            <a:extLst>
              <a:ext uri="{FF2B5EF4-FFF2-40B4-BE49-F238E27FC236}">
                <a16:creationId xmlns:a16="http://schemas.microsoft.com/office/drawing/2014/main" id="{C0565284-9C75-2889-5D46-E5719979B25E}"/>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On the software side, the system leverages advanced machine learning algorithms to interpret the data collected by sensors. </a:t>
            </a:r>
          </a:p>
        </p:txBody>
      </p:sp>
      <p:sp>
        <p:nvSpPr>
          <p:cNvPr id="26" name="TextBox 25">
            <a:extLst>
              <a:ext uri="{FF2B5EF4-FFF2-40B4-BE49-F238E27FC236}">
                <a16:creationId xmlns:a16="http://schemas.microsoft.com/office/drawing/2014/main" id="{B8605A0E-877E-EA0D-FB66-2337ECF54F96}"/>
              </a:ext>
            </a:extLst>
          </p:cNvPr>
          <p:cNvSpPr txBox="1"/>
          <p:nvPr/>
        </p:nvSpPr>
        <p:spPr>
          <a:xfrm>
            <a:off x="750778" y="3795631"/>
            <a:ext cx="13803422"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These algorithms are trained to analyze patterns and identify potential risks in real-time. </a:t>
            </a:r>
          </a:p>
        </p:txBody>
      </p:sp>
      <p:pic>
        <p:nvPicPr>
          <p:cNvPr id="18434" name="Picture 2">
            <a:extLst>
              <a:ext uri="{FF2B5EF4-FFF2-40B4-BE49-F238E27FC236}">
                <a16:creationId xmlns:a16="http://schemas.microsoft.com/office/drawing/2014/main" id="{11348634-2313-0662-B349-C6063EAE9B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18437" name="Picture 18436">
            <a:extLst>
              <a:ext uri="{FF2B5EF4-FFF2-40B4-BE49-F238E27FC236}">
                <a16:creationId xmlns:a16="http://schemas.microsoft.com/office/drawing/2014/main" id="{A306A2A0-C027-9093-23C8-22DA7AC2AED1}"/>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7672981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F795F-DB28-4BAB-3019-0C012B6AE7E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8AA718F-9DF4-8B8B-7742-E28728A0FB3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7D8C689-E17D-6215-62FF-F46A0C0E0E42}"/>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A0745E78-ABBE-684A-BB68-FDDD84A5E2DB}"/>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7FC781D0-FD95-BB63-6FB0-7788A1ED9061}"/>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13</a:t>
            </a:r>
          </a:p>
        </p:txBody>
      </p:sp>
      <p:sp>
        <p:nvSpPr>
          <p:cNvPr id="8" name="TextBox 4">
            <a:extLst>
              <a:ext uri="{FF2B5EF4-FFF2-40B4-BE49-F238E27FC236}">
                <a16:creationId xmlns:a16="http://schemas.microsoft.com/office/drawing/2014/main" id="{9D8C6E3C-11F1-CCE1-BB5E-33DF10462DCD}"/>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31F49340-4229-E965-DB95-8E0B30F7509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3CF94B2D-D7DA-7A67-6075-1F63CE116B4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593E63-277E-8C95-439C-FEA35C38E241}"/>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C980C482-F7C1-9E08-3E39-71ACD2264320}"/>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0C5AD596-682D-AC1E-9702-08938CC51E33}"/>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38B08B28-4B11-9543-3141-AA404AA1F4E0}"/>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8" name="TextBox 17">
            <a:extLst>
              <a:ext uri="{FF2B5EF4-FFF2-40B4-BE49-F238E27FC236}">
                <a16:creationId xmlns:a16="http://schemas.microsoft.com/office/drawing/2014/main" id="{F99B6DC0-BDA8-35FC-628B-8C806D686C58}"/>
              </a:ext>
            </a:extLst>
          </p:cNvPr>
          <p:cNvSpPr txBox="1"/>
          <p:nvPr/>
        </p:nvSpPr>
        <p:spPr>
          <a:xfrm>
            <a:off x="750778" y="4399661"/>
            <a:ext cx="14119925"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Simulations help fine-tune the AI algorithms, ensuring that they can handle diverse scenarios, including urban traffic, highway conditions, and adverse weather.</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19" name="TextBox 18">
            <a:extLst>
              <a:ext uri="{FF2B5EF4-FFF2-40B4-BE49-F238E27FC236}">
                <a16:creationId xmlns:a16="http://schemas.microsoft.com/office/drawing/2014/main" id="{2DCF6D25-E174-D61D-738A-E24A8E9D9EB2}"/>
              </a:ext>
            </a:extLst>
          </p:cNvPr>
          <p:cNvSpPr txBox="1"/>
          <p:nvPr/>
        </p:nvSpPr>
        <p:spPr>
          <a:xfrm>
            <a:off x="750778" y="2883138"/>
            <a:ext cx="13803422" cy="869982"/>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To ensure the reliability and robustness of the system, traffic simulation tools like SUMO (Simulation of Urban Mobility) are used extensively.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20" name="TextBox 19">
            <a:extLst>
              <a:ext uri="{FF2B5EF4-FFF2-40B4-BE49-F238E27FC236}">
                <a16:creationId xmlns:a16="http://schemas.microsoft.com/office/drawing/2014/main" id="{368C2CDF-A644-3E5B-B5B1-8B1350C562EE}"/>
              </a:ext>
            </a:extLst>
          </p:cNvPr>
          <p:cNvSpPr txBox="1"/>
          <p:nvPr/>
        </p:nvSpPr>
        <p:spPr>
          <a:xfrm>
            <a:off x="750778" y="3795631"/>
            <a:ext cx="14729044" cy="471796"/>
          </a:xfrm>
          <a:prstGeom prst="rect">
            <a:avLst/>
          </a:prstGeom>
          <a:noFill/>
        </p:spPr>
        <p:txBody>
          <a:bodyPr wrap="square">
            <a:spAutoFit/>
          </a:bodyPr>
          <a:lstStyle/>
          <a:p>
            <a:pPr marL="342900" marR="0" indent="-342900" algn="just">
              <a:lnSpc>
                <a:spcPct val="115000"/>
              </a:lnSpc>
              <a:spcAft>
                <a:spcPts val="1000"/>
              </a:spcAft>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These tools allow the software to be tested and validated under various real-world conditions. </a:t>
            </a: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pic>
        <p:nvPicPr>
          <p:cNvPr id="21" name="Picture 2">
            <a:extLst>
              <a:ext uri="{FF2B5EF4-FFF2-40B4-BE49-F238E27FC236}">
                <a16:creationId xmlns:a16="http://schemas.microsoft.com/office/drawing/2014/main" id="{3899EB85-4743-ECE5-E6C5-5ACEEAB58EF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778" y="5878512"/>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4BD92021-7FBB-EF5A-98E0-B67540B4D9A5}"/>
              </a:ext>
            </a:extLst>
          </p:cNvPr>
          <p:cNvPicPr>
            <a:picLocks noChangeAspect="1"/>
          </p:cNvPicPr>
          <p:nvPr/>
        </p:nvPicPr>
        <p:blipFill>
          <a:blip r:embed="rId7"/>
          <a:stretch>
            <a:fillRect/>
          </a:stretch>
        </p:blipFill>
        <p:spPr>
          <a:xfrm>
            <a:off x="8924103" y="5824192"/>
            <a:ext cx="7925906" cy="4239217"/>
          </a:xfrm>
          <a:prstGeom prst="rect">
            <a:avLst/>
          </a:prstGeom>
        </p:spPr>
      </p:pic>
    </p:spTree>
    <p:extLst>
      <p:ext uri="{BB962C8B-B14F-4D97-AF65-F5344CB8AC3E}">
        <p14:creationId xmlns:p14="http://schemas.microsoft.com/office/powerpoint/2010/main" val="32908223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9F9109-A507-3816-AFB0-D20B1247897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50F2C2E-0D41-E64F-1A0D-E0583CC64C04}"/>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1CD3740-72BC-9277-0EDA-93EA4961009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AB9A293-28DD-3C2A-AA32-8F3B39A9E6EA}"/>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37825D4-709C-EBA3-D0D2-0ACF38A9679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14</a:t>
            </a:r>
          </a:p>
        </p:txBody>
      </p:sp>
      <p:sp>
        <p:nvSpPr>
          <p:cNvPr id="8" name="TextBox 4">
            <a:extLst>
              <a:ext uri="{FF2B5EF4-FFF2-40B4-BE49-F238E27FC236}">
                <a16:creationId xmlns:a16="http://schemas.microsoft.com/office/drawing/2014/main" id="{9A02E21C-B117-B0DF-7479-E207D62D8D2F}"/>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A910382D-B92C-9FE6-81EE-30DC8F80354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C7916F66-7465-16BA-6715-54914B7D232B}"/>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5DF4A11-ADF4-02A2-C5DC-ABEC5D895774}"/>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6408802F-8892-BB09-4C1F-8DADC788AAD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756F5D04-B2C6-5E0B-89F8-0F04332B6C84}"/>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B7C546CF-4CD9-8EE0-5D26-8BDCB08A3152}"/>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8">
            <a:extLst>
              <a:ext uri="{FF2B5EF4-FFF2-40B4-BE49-F238E27FC236}">
                <a16:creationId xmlns:a16="http://schemas.microsoft.com/office/drawing/2014/main" id="{2FB63E36-E11C-E896-95D3-5D999B3E1A8D}"/>
              </a:ext>
            </a:extLst>
          </p:cNvPr>
          <p:cNvSpPr txBox="1"/>
          <p:nvPr/>
        </p:nvSpPr>
        <p:spPr>
          <a:xfrm>
            <a:off x="750778" y="2883138"/>
            <a:ext cx="17765822" cy="784830"/>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software also includes route optimization capabilities. By analyzing current traffic data and predicting potential delays, it suggests the most efficient routes for drivers, minimizing travel time and fuel consumption.</a:t>
            </a:r>
          </a:p>
        </p:txBody>
      </p:sp>
      <p:pic>
        <p:nvPicPr>
          <p:cNvPr id="21" name="Picture 2">
            <a:extLst>
              <a:ext uri="{FF2B5EF4-FFF2-40B4-BE49-F238E27FC236}">
                <a16:creationId xmlns:a16="http://schemas.microsoft.com/office/drawing/2014/main" id="{80028484-E111-E2B4-3071-111EE3F575F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4995068"/>
            <a:ext cx="7658470" cy="42773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0872EF7-3022-F6E4-D225-0167A7223609}"/>
              </a:ext>
            </a:extLst>
          </p:cNvPr>
          <p:cNvPicPr>
            <a:picLocks noChangeAspect="1"/>
          </p:cNvPicPr>
          <p:nvPr/>
        </p:nvPicPr>
        <p:blipFill>
          <a:blip r:embed="rId7"/>
          <a:stretch>
            <a:fillRect/>
          </a:stretch>
        </p:blipFill>
        <p:spPr>
          <a:xfrm>
            <a:off x="9274522" y="5080503"/>
            <a:ext cx="7925906" cy="4239217"/>
          </a:xfrm>
          <a:prstGeom prst="rect">
            <a:avLst/>
          </a:prstGeom>
        </p:spPr>
      </p:pic>
    </p:spTree>
    <p:extLst>
      <p:ext uri="{BB962C8B-B14F-4D97-AF65-F5344CB8AC3E}">
        <p14:creationId xmlns:p14="http://schemas.microsoft.com/office/powerpoint/2010/main" val="27843003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TextBox 9"/>
          <p:cNvSpPr txBox="1"/>
          <p:nvPr/>
        </p:nvSpPr>
        <p:spPr>
          <a:xfrm>
            <a:off x="8092601" y="1565158"/>
            <a:ext cx="4285397" cy="728442"/>
          </a:xfrm>
          <a:prstGeom prst="rect">
            <a:avLst/>
          </a:prstGeom>
        </p:spPr>
        <p:txBody>
          <a:bodyPr lIns="0" tIns="0" rIns="0" bIns="0" rtlCol="0" anchor="t">
            <a:spAutoFit/>
          </a:bodyPr>
          <a:lstStyle/>
          <a:p>
            <a:pPr algn="l">
              <a:lnSpc>
                <a:spcPts val="5068"/>
              </a:lnSpc>
            </a:pPr>
            <a:r>
              <a:rPr lang="en-US" sz="4224" b="1">
                <a:solidFill>
                  <a:srgbClr val="FFFFFF"/>
                </a:solidFill>
                <a:latin typeface="Neo Tech Bold"/>
                <a:ea typeface="Neo Tech Bold"/>
                <a:cs typeface="Neo Tech Bold"/>
                <a:sym typeface="Neo Tech Bold"/>
              </a:rPr>
              <a:t>SOFTWARE</a:t>
            </a:r>
          </a:p>
        </p:txBody>
      </p:sp>
      <p:sp>
        <p:nvSpPr>
          <p:cNvPr id="10" name="TextBox 10"/>
          <p:cNvSpPr txBox="1"/>
          <p:nvPr/>
        </p:nvSpPr>
        <p:spPr>
          <a:xfrm>
            <a:off x="7492634" y="2348835"/>
            <a:ext cx="4673644" cy="793284"/>
          </a:xfrm>
          <a:prstGeom prst="rect">
            <a:avLst/>
          </a:prstGeom>
        </p:spPr>
        <p:txBody>
          <a:bodyPr lIns="0" tIns="0" rIns="0" bIns="0" rtlCol="0" anchor="t">
            <a:spAutoFit/>
          </a:bodyPr>
          <a:lstStyle/>
          <a:p>
            <a:pPr algn="l">
              <a:lnSpc>
                <a:spcPts val="5528"/>
              </a:lnSpc>
            </a:pPr>
            <a:r>
              <a:rPr lang="en-US" sz="4606" b="1">
                <a:solidFill>
                  <a:srgbClr val="65FFE8"/>
                </a:solidFill>
                <a:latin typeface="Neo Tech Bold"/>
                <a:ea typeface="Neo Tech Bold"/>
                <a:cs typeface="Neo Tech Bold"/>
                <a:sym typeface="Neo Tech Bold"/>
              </a:rPr>
              <a:t>DEVELOPMENT</a:t>
            </a:r>
          </a:p>
        </p:txBody>
      </p:sp>
      <p:grpSp>
        <p:nvGrpSpPr>
          <p:cNvPr id="11" name="Group 11"/>
          <p:cNvGrpSpPr/>
          <p:nvPr/>
        </p:nvGrpSpPr>
        <p:grpSpPr>
          <a:xfrm>
            <a:off x="9884877" y="3697597"/>
            <a:ext cx="6338111" cy="2571750"/>
            <a:chOff x="0" y="0"/>
            <a:chExt cx="1669297" cy="677333"/>
          </a:xfrm>
        </p:grpSpPr>
        <p:sp>
          <p:nvSpPr>
            <p:cNvPr id="12" name="Freeform 12"/>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3" name="TextBox 13"/>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884877" y="7079333"/>
            <a:ext cx="6338111" cy="2571750"/>
            <a:chOff x="0" y="0"/>
            <a:chExt cx="1669297" cy="677333"/>
          </a:xfrm>
        </p:grpSpPr>
        <p:sp>
          <p:nvSpPr>
            <p:cNvPr id="15" name="Freeform 15"/>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16" name="TextBox 16"/>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5174762" y="6674520"/>
            <a:ext cx="2096453" cy="3381375"/>
          </a:xfrm>
          <a:custGeom>
            <a:avLst/>
            <a:gdLst/>
            <a:ahLst/>
            <a:cxnLst/>
            <a:rect l="l" t="t" r="r" b="b"/>
            <a:pathLst>
              <a:path w="2096453" h="3381375">
                <a:moveTo>
                  <a:pt x="0" y="0"/>
                </a:moveTo>
                <a:lnTo>
                  <a:pt x="2096452" y="0"/>
                </a:lnTo>
                <a:lnTo>
                  <a:pt x="2096452" y="3381375"/>
                </a:lnTo>
                <a:lnTo>
                  <a:pt x="0" y="338137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Freeform 18"/>
          <p:cNvSpPr/>
          <p:nvPr/>
        </p:nvSpPr>
        <p:spPr>
          <a:xfrm>
            <a:off x="15061196" y="3292604"/>
            <a:ext cx="2323927" cy="3381375"/>
          </a:xfrm>
          <a:custGeom>
            <a:avLst/>
            <a:gdLst/>
            <a:ahLst/>
            <a:cxnLst/>
            <a:rect l="l" t="t" r="r" b="b"/>
            <a:pathLst>
              <a:path w="2323927" h="3381375">
                <a:moveTo>
                  <a:pt x="0" y="0"/>
                </a:moveTo>
                <a:lnTo>
                  <a:pt x="2323927" y="0"/>
                </a:lnTo>
                <a:lnTo>
                  <a:pt x="2323927" y="3381375"/>
                </a:lnTo>
                <a:lnTo>
                  <a:pt x="0" y="338137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9" name="Group 19"/>
          <p:cNvGrpSpPr/>
          <p:nvPr/>
        </p:nvGrpSpPr>
        <p:grpSpPr>
          <a:xfrm>
            <a:off x="1154523" y="3697597"/>
            <a:ext cx="6338111" cy="2571750"/>
            <a:chOff x="0" y="0"/>
            <a:chExt cx="1669297" cy="677333"/>
          </a:xfrm>
        </p:grpSpPr>
        <p:sp>
          <p:nvSpPr>
            <p:cNvPr id="20" name="Freeform 20"/>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1" name="TextBox 21"/>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2" name="Freeform 22"/>
          <p:cNvSpPr/>
          <p:nvPr/>
        </p:nvSpPr>
        <p:spPr>
          <a:xfrm>
            <a:off x="6330547" y="3292604"/>
            <a:ext cx="2324175" cy="3381736"/>
          </a:xfrm>
          <a:custGeom>
            <a:avLst/>
            <a:gdLst/>
            <a:ahLst/>
            <a:cxnLst/>
            <a:rect l="l" t="t" r="r" b="b"/>
            <a:pathLst>
              <a:path w="2324175" h="3381736">
                <a:moveTo>
                  <a:pt x="0" y="0"/>
                </a:moveTo>
                <a:lnTo>
                  <a:pt x="2324175" y="0"/>
                </a:lnTo>
                <a:lnTo>
                  <a:pt x="2324175" y="3381736"/>
                </a:lnTo>
                <a:lnTo>
                  <a:pt x="0" y="33817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23" name="Group 23"/>
          <p:cNvGrpSpPr/>
          <p:nvPr/>
        </p:nvGrpSpPr>
        <p:grpSpPr>
          <a:xfrm>
            <a:off x="1154523" y="7079333"/>
            <a:ext cx="6338111" cy="2571750"/>
            <a:chOff x="0" y="0"/>
            <a:chExt cx="1669297" cy="677333"/>
          </a:xfrm>
        </p:grpSpPr>
        <p:sp>
          <p:nvSpPr>
            <p:cNvPr id="24" name="Freeform 24"/>
            <p:cNvSpPr/>
            <p:nvPr/>
          </p:nvSpPr>
          <p:spPr>
            <a:xfrm>
              <a:off x="0" y="0"/>
              <a:ext cx="1669297" cy="677333"/>
            </a:xfrm>
            <a:custGeom>
              <a:avLst/>
              <a:gdLst/>
              <a:ahLst/>
              <a:cxnLst/>
              <a:rect l="l" t="t" r="r" b="b"/>
              <a:pathLst>
                <a:path w="1669297" h="677333">
                  <a:moveTo>
                    <a:pt x="0" y="0"/>
                  </a:moveTo>
                  <a:lnTo>
                    <a:pt x="1669297" y="0"/>
                  </a:lnTo>
                  <a:lnTo>
                    <a:pt x="1669297" y="677333"/>
                  </a:lnTo>
                  <a:lnTo>
                    <a:pt x="0" y="677333"/>
                  </a:lnTo>
                  <a:close/>
                </a:path>
              </a:pathLst>
            </a:custGeom>
            <a:solidFill>
              <a:srgbClr val="FFFFFF"/>
            </a:solidFill>
          </p:spPr>
        </p:sp>
        <p:sp>
          <p:nvSpPr>
            <p:cNvPr id="25" name="TextBox 25"/>
            <p:cNvSpPr txBox="1"/>
            <p:nvPr/>
          </p:nvSpPr>
          <p:spPr>
            <a:xfrm>
              <a:off x="0" y="-38100"/>
              <a:ext cx="1669297" cy="715433"/>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1377842" y="7285073"/>
            <a:ext cx="4333875"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Build protocols to send notifications and warnings from the central system to vehicles.</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7" name="TextBox 27"/>
          <p:cNvSpPr txBox="1"/>
          <p:nvPr/>
        </p:nvSpPr>
        <p:spPr>
          <a:xfrm>
            <a:off x="10108196" y="3903337"/>
            <a:ext cx="5066566" cy="2598420"/>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Use machine learning to create models for incident prediction, route optimization, and traffic coordination.</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sp>
        <p:nvSpPr>
          <p:cNvPr id="28" name="TextBox 28"/>
          <p:cNvSpPr txBox="1"/>
          <p:nvPr/>
        </p:nvSpPr>
        <p:spPr>
          <a:xfrm>
            <a:off x="10108196" y="7285073"/>
            <a:ext cx="4333875" cy="2074545"/>
          </a:xfrm>
          <a:prstGeom prst="rect">
            <a:avLst/>
          </a:prstGeom>
        </p:spPr>
        <p:txBody>
          <a:bodyPr lIns="0" tIns="0" rIns="0" bIns="0" rtlCol="0" anchor="t">
            <a:spAutoFit/>
          </a:bodyPr>
          <a:lstStyle/>
          <a:p>
            <a:pPr algn="l">
              <a:lnSpc>
                <a:spcPts val="4199"/>
              </a:lnSpc>
              <a:spcBef>
                <a:spcPct val="0"/>
              </a:spcBef>
            </a:pPr>
            <a:r>
              <a:rPr lang="en-US" sz="2799">
                <a:solidFill>
                  <a:srgbClr val="000000"/>
                </a:solidFill>
                <a:latin typeface="Quicksand"/>
                <a:ea typeface="Quicksand"/>
                <a:cs typeface="Quicksand"/>
                <a:sym typeface="Quicksand"/>
              </a:rPr>
              <a:t>Utilize tools like SUMO or VISSIM to simulate traffic scenarios and test system performance.</a:t>
            </a:r>
          </a:p>
        </p:txBody>
      </p:sp>
      <p:sp>
        <p:nvSpPr>
          <p:cNvPr id="29" name="TextBox 29"/>
          <p:cNvSpPr txBox="1"/>
          <p:nvPr/>
        </p:nvSpPr>
        <p:spPr>
          <a:xfrm>
            <a:off x="1377842" y="3903337"/>
            <a:ext cx="4952705" cy="2074545"/>
          </a:xfrm>
          <a:prstGeom prst="rect">
            <a:avLst/>
          </a:prstGeom>
        </p:spPr>
        <p:txBody>
          <a:bodyPr lIns="0" tIns="0" rIns="0" bIns="0" rtlCol="0" anchor="t">
            <a:spAutoFit/>
          </a:bodyPr>
          <a:lstStyle/>
          <a:p>
            <a:pPr algn="l">
              <a:lnSpc>
                <a:spcPts val="4199"/>
              </a:lnSpc>
            </a:pPr>
            <a:r>
              <a:rPr lang="en-US" sz="2799">
                <a:solidFill>
                  <a:srgbClr val="000000"/>
                </a:solidFill>
                <a:latin typeface="Quicksand"/>
                <a:ea typeface="Quicksand"/>
                <a:cs typeface="Quicksand"/>
                <a:sym typeface="Quicksand"/>
              </a:rPr>
              <a:t>Develop AI algorithms to analyze data from sensors and V2V systems in real-time.</a:t>
            </a:r>
          </a:p>
          <a:p>
            <a:pPr marL="0" lvl="0" indent="0" algn="l">
              <a:lnSpc>
                <a:spcPts val="4199"/>
              </a:lnSpc>
              <a:spcBef>
                <a:spcPct val="0"/>
              </a:spcBef>
            </a:pPr>
            <a:endParaRPr lang="en-US" sz="2799">
              <a:solidFill>
                <a:srgbClr val="000000"/>
              </a:solidFill>
              <a:latin typeface="Quicksand"/>
              <a:ea typeface="Quicksand"/>
              <a:cs typeface="Quicksand"/>
              <a:sym typeface="Quicksand"/>
            </a:endParaRPr>
          </a:p>
        </p:txBody>
      </p:sp>
      <p:grpSp>
        <p:nvGrpSpPr>
          <p:cNvPr id="30" name="Group 30"/>
          <p:cNvGrpSpPr/>
          <p:nvPr/>
        </p:nvGrpSpPr>
        <p:grpSpPr>
          <a:xfrm>
            <a:off x="6330547" y="6486274"/>
            <a:ext cx="2582680" cy="3757868"/>
            <a:chOff x="0" y="0"/>
            <a:chExt cx="3443574" cy="5010491"/>
          </a:xfrm>
        </p:grpSpPr>
        <p:sp>
          <p:nvSpPr>
            <p:cNvPr id="31" name="Freeform 31"/>
            <p:cNvSpPr/>
            <p:nvPr/>
          </p:nvSpPr>
          <p:spPr>
            <a:xfrm>
              <a:off x="0" y="0"/>
              <a:ext cx="3443574" cy="5010491"/>
            </a:xfrm>
            <a:custGeom>
              <a:avLst/>
              <a:gdLst/>
              <a:ahLst/>
              <a:cxnLst/>
              <a:rect l="l" t="t" r="r" b="b"/>
              <a:pathLst>
                <a:path w="3443574" h="5010491">
                  <a:moveTo>
                    <a:pt x="0" y="0"/>
                  </a:moveTo>
                  <a:lnTo>
                    <a:pt x="3443574" y="0"/>
                  </a:lnTo>
                  <a:lnTo>
                    <a:pt x="3443574" y="5010491"/>
                  </a:lnTo>
                  <a:lnTo>
                    <a:pt x="0" y="501049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2" name="Freeform 32"/>
            <p:cNvSpPr/>
            <p:nvPr/>
          </p:nvSpPr>
          <p:spPr>
            <a:xfrm rot="1816506">
              <a:off x="439710" y="2130824"/>
              <a:ext cx="2496265" cy="1547635"/>
            </a:xfrm>
            <a:custGeom>
              <a:avLst/>
              <a:gdLst/>
              <a:ahLst/>
              <a:cxnLst/>
              <a:rect l="l" t="t" r="r" b="b"/>
              <a:pathLst>
                <a:path w="2496265" h="1547635">
                  <a:moveTo>
                    <a:pt x="0" y="0"/>
                  </a:moveTo>
                  <a:lnTo>
                    <a:pt x="2496266" y="0"/>
                  </a:lnTo>
                  <a:lnTo>
                    <a:pt x="2496266" y="1547635"/>
                  </a:lnTo>
                  <a:lnTo>
                    <a:pt x="0" y="1547635"/>
                  </a:lnTo>
                  <a:lnTo>
                    <a:pt x="0" y="0"/>
                  </a:lnTo>
                  <a:close/>
                </a:path>
              </a:pathLst>
            </a:custGeom>
            <a:blipFill>
              <a:blip r:embed="rId10"/>
              <a:stretch>
                <a:fillRect t="-46513" r="-37629"/>
              </a:stretch>
            </a:blipFill>
          </p:spPr>
        </p:sp>
        <p:sp>
          <p:nvSpPr>
            <p:cNvPr id="33" name="Freeform 33"/>
            <p:cNvSpPr/>
            <p:nvPr/>
          </p:nvSpPr>
          <p:spPr>
            <a:xfrm rot="67372">
              <a:off x="115834" y="1754809"/>
              <a:ext cx="1391715" cy="1269054"/>
            </a:xfrm>
            <a:custGeom>
              <a:avLst/>
              <a:gdLst/>
              <a:ahLst/>
              <a:cxnLst/>
              <a:rect l="l" t="t" r="r" b="b"/>
              <a:pathLst>
                <a:path w="1391715" h="1269054">
                  <a:moveTo>
                    <a:pt x="0" y="0"/>
                  </a:moveTo>
                  <a:lnTo>
                    <a:pt x="1391715" y="0"/>
                  </a:lnTo>
                  <a:lnTo>
                    <a:pt x="1391715" y="1269054"/>
                  </a:lnTo>
                  <a:lnTo>
                    <a:pt x="0" y="1269054"/>
                  </a:lnTo>
                  <a:lnTo>
                    <a:pt x="0" y="0"/>
                  </a:lnTo>
                  <a:close/>
                </a:path>
              </a:pathLst>
            </a:custGeom>
            <a:blipFill>
              <a:blip r:embed="rId10"/>
              <a:stretch>
                <a:fillRect l="-193" r="-37967"/>
              </a:stretch>
            </a:blipFill>
          </p:spPr>
        </p:sp>
        <p:sp>
          <p:nvSpPr>
            <p:cNvPr id="34" name="Freeform 34"/>
            <p:cNvSpPr/>
            <p:nvPr/>
          </p:nvSpPr>
          <p:spPr>
            <a:xfrm rot="1730721">
              <a:off x="195012" y="1654904"/>
              <a:ext cx="2869379" cy="1117172"/>
            </a:xfrm>
            <a:custGeom>
              <a:avLst/>
              <a:gdLst/>
              <a:ahLst/>
              <a:cxnLst/>
              <a:rect l="l" t="t" r="r" b="b"/>
              <a:pathLst>
                <a:path w="2869379" h="1117172">
                  <a:moveTo>
                    <a:pt x="0" y="0"/>
                  </a:moveTo>
                  <a:lnTo>
                    <a:pt x="2869379" y="0"/>
                  </a:lnTo>
                  <a:lnTo>
                    <a:pt x="2869379" y="1117171"/>
                  </a:lnTo>
                  <a:lnTo>
                    <a:pt x="0" y="1117171"/>
                  </a:lnTo>
                  <a:lnTo>
                    <a:pt x="0" y="0"/>
                  </a:lnTo>
                  <a:close/>
                </a:path>
              </a:pathLst>
            </a:custGeom>
            <a:blipFill>
              <a:blip r:embed="rId10"/>
              <a:stretch>
                <a:fillRect l="-140" t="-34876" b="-34876"/>
              </a:stretch>
            </a:blipFill>
          </p:spPr>
        </p:sp>
        <p:sp>
          <p:nvSpPr>
            <p:cNvPr id="35" name="Freeform 35"/>
            <p:cNvSpPr/>
            <p:nvPr/>
          </p:nvSpPr>
          <p:spPr>
            <a:xfrm rot="1730721">
              <a:off x="137387" y="1320198"/>
              <a:ext cx="2255608" cy="995825"/>
            </a:xfrm>
            <a:custGeom>
              <a:avLst/>
              <a:gdLst/>
              <a:ahLst/>
              <a:cxnLst/>
              <a:rect l="l" t="t" r="r" b="b"/>
              <a:pathLst>
                <a:path w="2255608" h="995825">
                  <a:moveTo>
                    <a:pt x="0" y="0"/>
                  </a:moveTo>
                  <a:lnTo>
                    <a:pt x="2255608" y="0"/>
                  </a:lnTo>
                  <a:lnTo>
                    <a:pt x="2255608" y="995826"/>
                  </a:lnTo>
                  <a:lnTo>
                    <a:pt x="0" y="995826"/>
                  </a:lnTo>
                  <a:lnTo>
                    <a:pt x="0" y="0"/>
                  </a:lnTo>
                  <a:close/>
                </a:path>
              </a:pathLst>
            </a:custGeom>
            <a:blipFill>
              <a:blip r:embed="rId10"/>
              <a:stretch>
                <a:fillRect l="-140" t="-30757" b="-18946"/>
              </a:stretch>
            </a:blipFill>
          </p:spPr>
        </p:sp>
        <p:sp>
          <p:nvSpPr>
            <p:cNvPr id="36" name="Freeform 36"/>
            <p:cNvSpPr/>
            <p:nvPr/>
          </p:nvSpPr>
          <p:spPr>
            <a:xfrm>
              <a:off x="103533" y="837871"/>
              <a:ext cx="389581" cy="674425"/>
            </a:xfrm>
            <a:custGeom>
              <a:avLst/>
              <a:gdLst/>
              <a:ahLst/>
              <a:cxnLst/>
              <a:rect l="l" t="t" r="r" b="b"/>
              <a:pathLst>
                <a:path w="389581" h="674425">
                  <a:moveTo>
                    <a:pt x="0" y="0"/>
                  </a:moveTo>
                  <a:lnTo>
                    <a:pt x="389581" y="0"/>
                  </a:lnTo>
                  <a:lnTo>
                    <a:pt x="389581" y="674425"/>
                  </a:lnTo>
                  <a:lnTo>
                    <a:pt x="0" y="674425"/>
                  </a:lnTo>
                  <a:lnTo>
                    <a:pt x="0" y="0"/>
                  </a:lnTo>
                  <a:close/>
                </a:path>
              </a:pathLst>
            </a:custGeom>
            <a:blipFill>
              <a:blip r:embed="rId11"/>
              <a:stretch>
                <a:fillRect r="-82472"/>
              </a:stretch>
            </a:blipFill>
          </p:spPr>
        </p:sp>
        <p:sp>
          <p:nvSpPr>
            <p:cNvPr id="37" name="Freeform 37"/>
            <p:cNvSpPr/>
            <p:nvPr/>
          </p:nvSpPr>
          <p:spPr>
            <a:xfrm>
              <a:off x="103533" y="1032048"/>
              <a:ext cx="1049061" cy="1230242"/>
            </a:xfrm>
            <a:custGeom>
              <a:avLst/>
              <a:gdLst/>
              <a:ahLst/>
              <a:cxnLst/>
              <a:rect l="l" t="t" r="r" b="b"/>
              <a:pathLst>
                <a:path w="1049061" h="1230242">
                  <a:moveTo>
                    <a:pt x="0" y="0"/>
                  </a:moveTo>
                  <a:lnTo>
                    <a:pt x="1049061" y="0"/>
                  </a:lnTo>
                  <a:lnTo>
                    <a:pt x="1049061" y="1230243"/>
                  </a:lnTo>
                  <a:lnTo>
                    <a:pt x="0" y="12302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38" name="Freeform 38"/>
            <p:cNvSpPr/>
            <p:nvPr/>
          </p:nvSpPr>
          <p:spPr>
            <a:xfrm>
              <a:off x="811692" y="2017748"/>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39" name="Freeform 39"/>
            <p:cNvSpPr/>
            <p:nvPr/>
          </p:nvSpPr>
          <p:spPr>
            <a:xfrm>
              <a:off x="1265191" y="2760924"/>
              <a:ext cx="1336047" cy="743176"/>
            </a:xfrm>
            <a:custGeom>
              <a:avLst/>
              <a:gdLst/>
              <a:ahLst/>
              <a:cxnLst/>
              <a:rect l="l" t="t" r="r" b="b"/>
              <a:pathLst>
                <a:path w="1336047" h="743176">
                  <a:moveTo>
                    <a:pt x="0" y="0"/>
                  </a:moveTo>
                  <a:lnTo>
                    <a:pt x="1336047" y="0"/>
                  </a:lnTo>
                  <a:lnTo>
                    <a:pt x="1336047" y="743176"/>
                  </a:lnTo>
                  <a:lnTo>
                    <a:pt x="0" y="743176"/>
                  </a:lnTo>
                  <a:lnTo>
                    <a:pt x="0" y="0"/>
                  </a:lnTo>
                  <a:close/>
                </a:path>
              </a:pathLst>
            </a:custGeom>
            <a:blipFill>
              <a:blip r:embed="rId14"/>
              <a:stretch>
                <a:fillRect/>
              </a:stretch>
            </a:blipFill>
          </p:spPr>
        </p:sp>
        <p:sp>
          <p:nvSpPr>
            <p:cNvPr id="40" name="Freeform 40"/>
            <p:cNvSpPr/>
            <p:nvPr/>
          </p:nvSpPr>
          <p:spPr>
            <a:xfrm>
              <a:off x="1933215" y="3424796"/>
              <a:ext cx="1067080" cy="777375"/>
            </a:xfrm>
            <a:custGeom>
              <a:avLst/>
              <a:gdLst/>
              <a:ahLst/>
              <a:cxnLst/>
              <a:rect l="l" t="t" r="r" b="b"/>
              <a:pathLst>
                <a:path w="1067080" h="777375">
                  <a:moveTo>
                    <a:pt x="0" y="0"/>
                  </a:moveTo>
                  <a:lnTo>
                    <a:pt x="1067080" y="0"/>
                  </a:lnTo>
                  <a:lnTo>
                    <a:pt x="1067080" y="777375"/>
                  </a:lnTo>
                  <a:lnTo>
                    <a:pt x="0" y="77737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sp>
      </p:grpSp>
      <p:sp>
        <p:nvSpPr>
          <p:cNvPr id="41" name="Freeform 4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7"/>
            <a:stretch>
              <a:fillRect/>
            </a:stretch>
          </a:blipFill>
        </p:spPr>
      </p:sp>
      <p:sp>
        <p:nvSpPr>
          <p:cNvPr id="42" name="TextBox 42"/>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15</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A3D4B-5B51-1B21-2F6F-18F392CE96BB}"/>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DC3EA5D7-F610-DD88-73DD-BCCC515C81E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DE5F24A5-68F5-641E-679A-FF31082AFC4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0D15C082-FA9B-DDF7-67D7-784C07C06423}"/>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DD5DDCB-C389-21F5-B97B-782C99C9B27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8" name="TextBox 4">
            <a:extLst>
              <a:ext uri="{FF2B5EF4-FFF2-40B4-BE49-F238E27FC236}">
                <a16:creationId xmlns:a16="http://schemas.microsoft.com/office/drawing/2014/main" id="{14DD944F-F8CC-E554-2FBD-43DC17B8FD0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5AEC01D7-FB69-17C1-D721-0148F90B80D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24C75BA2-2189-3E85-A2EC-E95CA90456E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64661808-FE85-B827-519A-233E18AF324E}"/>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AB469A85-33B5-69D5-7D8D-F5E0E112E462}"/>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DCDAD3EC-7D57-75DE-6B65-1A88AE773BFC}"/>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2905CDEE-6A6B-A50B-A58D-D925E9ADC5E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3" name="Picture 12">
            <a:extLst>
              <a:ext uri="{FF2B5EF4-FFF2-40B4-BE49-F238E27FC236}">
                <a16:creationId xmlns:a16="http://schemas.microsoft.com/office/drawing/2014/main" id="{0DE64FC3-4D4C-4BD8-9D74-24E5E2800A68}"/>
              </a:ext>
            </a:extLst>
          </p:cNvPr>
          <p:cNvPicPr>
            <a:picLocks noChangeAspect="1"/>
          </p:cNvPicPr>
          <p:nvPr/>
        </p:nvPicPr>
        <p:blipFill>
          <a:blip r:embed="rId6"/>
          <a:stretch>
            <a:fillRect/>
          </a:stretch>
        </p:blipFill>
        <p:spPr>
          <a:xfrm>
            <a:off x="2657884" y="2943106"/>
            <a:ext cx="12689071" cy="5649113"/>
          </a:xfrm>
          <a:prstGeom prst="rect">
            <a:avLst/>
          </a:prstGeom>
        </p:spPr>
      </p:pic>
      <p:sp>
        <p:nvSpPr>
          <p:cNvPr id="16" name="TextBox 15">
            <a:extLst>
              <a:ext uri="{FF2B5EF4-FFF2-40B4-BE49-F238E27FC236}">
                <a16:creationId xmlns:a16="http://schemas.microsoft.com/office/drawing/2014/main" id="{83E0EC45-876F-A05C-F4DC-EF4D7D566D11}"/>
              </a:ext>
            </a:extLst>
          </p:cNvPr>
          <p:cNvSpPr txBox="1"/>
          <p:nvPr/>
        </p:nvSpPr>
        <p:spPr>
          <a:xfrm>
            <a:off x="467839" y="8811117"/>
            <a:ext cx="16974649"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The data from these sensors is then saved to a memory card as an Excel file. Since I only own one Lidar sensor but need to simulate five cars, I randomly generated data for the remaining four cars to complete the data for the five V2V_N* topic.</a:t>
            </a:r>
            <a:endParaRPr lang="en-US" sz="2400" dirty="0">
              <a:latin typeface="Poppins" panose="00000500000000000000" pitchFamily="2" charset="0"/>
              <a:cs typeface="Poppins" panose="00000500000000000000" pitchFamily="2" charset="0"/>
            </a:endParaRPr>
          </a:p>
        </p:txBody>
      </p:sp>
    </p:spTree>
    <p:extLst>
      <p:ext uri="{BB962C8B-B14F-4D97-AF65-F5344CB8AC3E}">
        <p14:creationId xmlns:p14="http://schemas.microsoft.com/office/powerpoint/2010/main" val="41926010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CA799F-1BE1-5703-A54C-86F70C938FB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5AAD0F5-7D48-B8EA-E49C-E1D20E71F81F}"/>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C4C846FC-ABB5-35D8-874B-67816524FFC3}"/>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2389C731-797A-600C-F0D3-507A6FB82949}"/>
              </a:ext>
            </a:extLst>
          </p:cNvPr>
          <p:cNvPicPr>
            <a:picLocks noChangeAspect="1"/>
          </p:cNvPicPr>
          <p:nvPr/>
        </p:nvPicPr>
        <p:blipFill>
          <a:blip r:embed="rId2"/>
          <a:stretch>
            <a:fillRect/>
          </a:stretch>
        </p:blipFill>
        <p:spPr>
          <a:xfrm>
            <a:off x="0" y="1027536"/>
            <a:ext cx="22032401" cy="10629900"/>
          </a:xfrm>
          <a:prstGeom prst="rect">
            <a:avLst/>
          </a:prstGeom>
        </p:spPr>
      </p:pic>
      <p:sp>
        <p:nvSpPr>
          <p:cNvPr id="5" name="TextBox 2">
            <a:extLst>
              <a:ext uri="{FF2B5EF4-FFF2-40B4-BE49-F238E27FC236}">
                <a16:creationId xmlns:a16="http://schemas.microsoft.com/office/drawing/2014/main" id="{E2EFA89D-6F70-5948-3E4A-DA398483CB07}"/>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8" name="TextBox 4">
            <a:extLst>
              <a:ext uri="{FF2B5EF4-FFF2-40B4-BE49-F238E27FC236}">
                <a16:creationId xmlns:a16="http://schemas.microsoft.com/office/drawing/2014/main" id="{A2C5DB24-F3A5-1A8C-ECDF-EB4EA38554E3}"/>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9B3E7CA-B0EA-1A39-A3AC-BE84D5C3A2D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CDBCB70-A22A-CCC2-9110-CF9E437499E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1BD2B6F-22BD-FAC6-A259-262B5BB3BCF5}"/>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BLOCK DIAGRAM</a:t>
            </a:r>
          </a:p>
        </p:txBody>
      </p:sp>
      <p:sp>
        <p:nvSpPr>
          <p:cNvPr id="12" name="Freeform 8">
            <a:extLst>
              <a:ext uri="{FF2B5EF4-FFF2-40B4-BE49-F238E27FC236}">
                <a16:creationId xmlns:a16="http://schemas.microsoft.com/office/drawing/2014/main" id="{E4CFE997-FFBD-D8AE-E3F3-52D8640AAAE8}"/>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14F692F5-5CC0-149B-7C97-3AE8B2DC664B}"/>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AB6AF99B-E3ED-0C54-03C1-E3E4F9B5373E}"/>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33F3B6A6-8B3E-7F31-F234-D0336BE0D38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1911" y="3318497"/>
            <a:ext cx="7905750" cy="371475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7">
            <a:extLst>
              <a:ext uri="{FF2B5EF4-FFF2-40B4-BE49-F238E27FC236}">
                <a16:creationId xmlns:a16="http://schemas.microsoft.com/office/drawing/2014/main" id="{904A0B5B-6081-2BB4-D339-581F66DB4698}"/>
              </a:ext>
            </a:extLst>
          </p:cNvPr>
          <p:cNvSpPr txBox="1"/>
          <p:nvPr/>
        </p:nvSpPr>
        <p:spPr>
          <a:xfrm>
            <a:off x="9195720" y="3718714"/>
            <a:ext cx="9333364" cy="2423740"/>
          </a:xfrm>
          <a:prstGeom prst="rect">
            <a:avLst/>
          </a:prstGeom>
        </p:spPr>
        <p:txBody>
          <a:bodyPr lIns="0" tIns="0" rIns="0" bIns="0" rtlCol="0" anchor="t">
            <a:spAutoFit/>
          </a:bodyPr>
          <a:lstStyle/>
          <a:p>
            <a:pPr algn="l">
              <a:lnSpc>
                <a:spcPts val="6340"/>
              </a:lnSpc>
            </a:pPr>
            <a:r>
              <a:rPr lang="en-US" sz="5283" b="1" dirty="0">
                <a:solidFill>
                  <a:schemeClr val="bg1"/>
                </a:solidFill>
                <a:latin typeface="Neo Tech Bold" panose="020B0604020202020204" charset="0"/>
                <a:ea typeface="Neo Tech Bold"/>
                <a:cs typeface="Neo Tech Bold"/>
                <a:sym typeface="Neo Tech Bold"/>
              </a:rPr>
              <a:t>IP: </a:t>
            </a:r>
            <a:r>
              <a:rPr lang="en-US" sz="5400" b="1" i="0" dirty="0">
                <a:solidFill>
                  <a:schemeClr val="bg1"/>
                </a:solidFill>
                <a:effectLst/>
                <a:latin typeface="Neo Tech Bold" panose="020B0604020202020204" charset="0"/>
              </a:rPr>
              <a:t>3.25.112.140</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PUBLIC SERVER </a:t>
            </a:r>
          </a:p>
          <a:p>
            <a:pPr algn="l">
              <a:lnSpc>
                <a:spcPts val="6340"/>
              </a:lnSpc>
            </a:pPr>
            <a:r>
              <a:rPr lang="en-US" sz="5400" b="1" dirty="0">
                <a:solidFill>
                  <a:schemeClr val="bg1"/>
                </a:solidFill>
                <a:latin typeface="Neo Tech Bold" panose="020B0604020202020204" charset="0"/>
                <a:ea typeface="Neo Tech Bold"/>
                <a:cs typeface="Neo Tech Bold"/>
                <a:sym typeface="Neo Tech Bold"/>
              </a:rPr>
              <a:t>PORT 1883</a:t>
            </a:r>
            <a:endParaRPr lang="en-US" sz="5283" b="1" dirty="0">
              <a:solidFill>
                <a:schemeClr val="bg1"/>
              </a:solidFill>
              <a:latin typeface="Neo Tech Bold" panose="020B0604020202020204" charset="0"/>
              <a:ea typeface="Neo Tech Bold"/>
              <a:cs typeface="Neo Tech Bold"/>
              <a:sym typeface="Neo Tech Bold"/>
            </a:endParaRPr>
          </a:p>
        </p:txBody>
      </p:sp>
      <p:sp>
        <p:nvSpPr>
          <p:cNvPr id="18" name="TextBox 17">
            <a:extLst>
              <a:ext uri="{FF2B5EF4-FFF2-40B4-BE49-F238E27FC236}">
                <a16:creationId xmlns:a16="http://schemas.microsoft.com/office/drawing/2014/main" id="{7BE2BC1B-C9C8-5016-4D3A-3D8410EB2048}"/>
              </a:ext>
            </a:extLst>
          </p:cNvPr>
          <p:cNvSpPr txBox="1"/>
          <p:nvPr/>
        </p:nvSpPr>
        <p:spPr>
          <a:xfrm>
            <a:off x="340838" y="7514851"/>
            <a:ext cx="17428121" cy="1200329"/>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With the constant movement of vehicles, it is necessary to use a public MQTT broker. I have set up and tested this broker at IP address 3.25.112.140 and port 1883, and everything works fine. This model has been successfully simulated and enables V2V communication, an important step forward in ensuring intelligent traffic safety.</a:t>
            </a:r>
          </a:p>
        </p:txBody>
      </p:sp>
    </p:spTree>
    <p:extLst>
      <p:ext uri="{BB962C8B-B14F-4D97-AF65-F5344CB8AC3E}">
        <p14:creationId xmlns:p14="http://schemas.microsoft.com/office/powerpoint/2010/main" val="1749048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576B5-2E3C-2E8B-10F3-87E2C07CC31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6D374BD-14A5-C374-6138-8A62B214D5CD}"/>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AE594904-4D9E-52DB-E3BA-DB15DDA85355}"/>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BF6F59CE-1FBF-63C0-59EB-C6E24D8A1E25}"/>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A2EE34F6-DF47-7C1D-8C53-16947E0250F6}"/>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18</a:t>
            </a:r>
          </a:p>
        </p:txBody>
      </p:sp>
      <p:sp>
        <p:nvSpPr>
          <p:cNvPr id="8" name="TextBox 4">
            <a:extLst>
              <a:ext uri="{FF2B5EF4-FFF2-40B4-BE49-F238E27FC236}">
                <a16:creationId xmlns:a16="http://schemas.microsoft.com/office/drawing/2014/main" id="{F18DDD38-D3EE-BD3F-6FEA-11BD6309D4B5}"/>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CD0AAA55-11C7-275D-D2B6-F5B5DB177F7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6C26B29-5FF8-19FE-3C83-8416849DBE35}"/>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1EC4164E-305D-FDB3-C5F2-95C3ECE8E5E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5AD894F3-5410-5530-EEFD-476D72E123A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4D1AE551-DC35-6472-F38A-A4DE93520F85}"/>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94AD74C1-BE4E-A9B1-2877-C37FD93DDB3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6" name="Picture 5">
            <a:extLst>
              <a:ext uri="{FF2B5EF4-FFF2-40B4-BE49-F238E27FC236}">
                <a16:creationId xmlns:a16="http://schemas.microsoft.com/office/drawing/2014/main" id="{498E9173-9D21-C023-570B-7A6EA219FD78}"/>
              </a:ext>
            </a:extLst>
          </p:cNvPr>
          <p:cNvPicPr>
            <a:picLocks noChangeAspect="1"/>
          </p:cNvPicPr>
          <p:nvPr/>
        </p:nvPicPr>
        <p:blipFill>
          <a:blip r:embed="rId6"/>
          <a:srcRect t="8815" b="45993"/>
          <a:stretch/>
        </p:blipFill>
        <p:spPr>
          <a:xfrm>
            <a:off x="396467" y="2879369"/>
            <a:ext cx="19157615" cy="5615233"/>
          </a:xfrm>
          <a:prstGeom prst="rect">
            <a:avLst/>
          </a:prstGeom>
        </p:spPr>
      </p:pic>
      <p:sp>
        <p:nvSpPr>
          <p:cNvPr id="13" name="TextBox 12">
            <a:extLst>
              <a:ext uri="{FF2B5EF4-FFF2-40B4-BE49-F238E27FC236}">
                <a16:creationId xmlns:a16="http://schemas.microsoft.com/office/drawing/2014/main" id="{0B63DBF2-9E58-C5EB-AF52-BE20E359F8DD}"/>
              </a:ext>
            </a:extLst>
          </p:cNvPr>
          <p:cNvSpPr txBox="1"/>
          <p:nvPr/>
        </p:nvSpPr>
        <p:spPr>
          <a:xfrm>
            <a:off x="691058" y="8896181"/>
            <a:ext cx="17449800" cy="870110"/>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People can connect to the provided IP address to follow and better understand how the V2V simulation system I built works.</a:t>
            </a:r>
          </a:p>
        </p:txBody>
      </p:sp>
    </p:spTree>
    <p:extLst>
      <p:ext uri="{BB962C8B-B14F-4D97-AF65-F5344CB8AC3E}">
        <p14:creationId xmlns:p14="http://schemas.microsoft.com/office/powerpoint/2010/main" val="31243877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1EB8F5-78E1-36D6-DA84-107A709B6CD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73EDD9F5-6FAB-5335-B6FB-540D0622803E}"/>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92F4960-FEA6-DB6A-6DC8-4E4366ED03D0}"/>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73114E7D-2C46-1E21-3488-C980676502C6}"/>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B8FE9996-545E-1F4E-D371-4078DDD5CEAA}"/>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19</a:t>
            </a:r>
          </a:p>
        </p:txBody>
      </p:sp>
      <p:sp>
        <p:nvSpPr>
          <p:cNvPr id="8" name="TextBox 4">
            <a:extLst>
              <a:ext uri="{FF2B5EF4-FFF2-40B4-BE49-F238E27FC236}">
                <a16:creationId xmlns:a16="http://schemas.microsoft.com/office/drawing/2014/main" id="{FE9A6469-067D-BC1E-94F3-C3E166AB2EF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202285AF-5E06-EC7E-B97B-AC8CAA63D31B}"/>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D0F5D23B-5A99-D9C6-96BA-A0658CD773F6}"/>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CDD4C25C-A801-962E-F550-226AEAA901C7}"/>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SOFTWARE DEVELOPMENT</a:t>
            </a:r>
          </a:p>
        </p:txBody>
      </p:sp>
      <p:sp>
        <p:nvSpPr>
          <p:cNvPr id="12" name="Freeform 8">
            <a:extLst>
              <a:ext uri="{FF2B5EF4-FFF2-40B4-BE49-F238E27FC236}">
                <a16:creationId xmlns:a16="http://schemas.microsoft.com/office/drawing/2014/main" id="{1F6447B7-447C-FD28-880F-8B469224EC7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14" name="TextBox 10">
            <a:extLst>
              <a:ext uri="{FF2B5EF4-FFF2-40B4-BE49-F238E27FC236}">
                <a16:creationId xmlns:a16="http://schemas.microsoft.com/office/drawing/2014/main" id="{97AB4809-C116-904F-E322-FF7F784717E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E1DE9EAF-CB46-6303-EFC3-7B5B589F7D87}"/>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7" name="Picture 6">
            <a:extLst>
              <a:ext uri="{FF2B5EF4-FFF2-40B4-BE49-F238E27FC236}">
                <a16:creationId xmlns:a16="http://schemas.microsoft.com/office/drawing/2014/main" id="{AAA6CD59-5E2A-429D-A199-E629B52AC8E2}"/>
              </a:ext>
            </a:extLst>
          </p:cNvPr>
          <p:cNvPicPr>
            <a:picLocks noChangeAspect="1"/>
          </p:cNvPicPr>
          <p:nvPr/>
        </p:nvPicPr>
        <p:blipFill>
          <a:blip r:embed="rId6"/>
          <a:stretch>
            <a:fillRect/>
          </a:stretch>
        </p:blipFill>
        <p:spPr>
          <a:xfrm>
            <a:off x="319491" y="2802103"/>
            <a:ext cx="17026948" cy="6982912"/>
          </a:xfrm>
          <a:prstGeom prst="rect">
            <a:avLst/>
          </a:prstGeom>
        </p:spPr>
      </p:pic>
    </p:spTree>
    <p:extLst>
      <p:ext uri="{BB962C8B-B14F-4D97-AF65-F5344CB8AC3E}">
        <p14:creationId xmlns:p14="http://schemas.microsoft.com/office/powerpoint/2010/main" val="29489176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Freeform 4"/>
          <p:cNvSpPr/>
          <p:nvPr/>
        </p:nvSpPr>
        <p:spPr>
          <a:xfrm rot="622067" flipH="1">
            <a:off x="-1754495" y="6572465"/>
            <a:ext cx="12178944" cy="8813127"/>
          </a:xfrm>
          <a:custGeom>
            <a:avLst/>
            <a:gdLst/>
            <a:ahLst/>
            <a:cxnLst/>
            <a:rect l="l" t="t" r="r" b="b"/>
            <a:pathLst>
              <a:path w="12178944" h="8813127">
                <a:moveTo>
                  <a:pt x="12178944" y="0"/>
                </a:moveTo>
                <a:lnTo>
                  <a:pt x="0" y="0"/>
                </a:lnTo>
                <a:lnTo>
                  <a:pt x="0" y="8813127"/>
                </a:lnTo>
                <a:lnTo>
                  <a:pt x="12178944" y="8813127"/>
                </a:lnTo>
                <a:lnTo>
                  <a:pt x="12178944"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7187646">
            <a:off x="12025650" y="-2647572"/>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2117121" y="6297363"/>
            <a:ext cx="4183102" cy="2169217"/>
            <a:chOff x="0" y="0"/>
            <a:chExt cx="1101722" cy="571316"/>
          </a:xfrm>
        </p:grpSpPr>
        <p:sp>
          <p:nvSpPr>
            <p:cNvPr id="7" name="Freeform 7"/>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8" name="TextBox 8"/>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9" name="TextBox 9"/>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0" name="TextBox 10"/>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Freeform 13"/>
          <p:cNvSpPr/>
          <p:nvPr/>
        </p:nvSpPr>
        <p:spPr>
          <a:xfrm rot="-5400000">
            <a:off x="16650402" y="8694263"/>
            <a:ext cx="315151" cy="425879"/>
          </a:xfrm>
          <a:custGeom>
            <a:avLst/>
            <a:gdLst/>
            <a:ahLst/>
            <a:cxnLst/>
            <a:rect l="l" t="t" r="r" b="b"/>
            <a:pathLst>
              <a:path w="315151" h="425879">
                <a:moveTo>
                  <a:pt x="0" y="0"/>
                </a:moveTo>
                <a:lnTo>
                  <a:pt x="315151" y="0"/>
                </a:lnTo>
                <a:lnTo>
                  <a:pt x="315151" y="425880"/>
                </a:lnTo>
                <a:lnTo>
                  <a:pt x="0" y="4258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4" name="Group 14"/>
          <p:cNvGrpSpPr/>
          <p:nvPr/>
        </p:nvGrpSpPr>
        <p:grpSpPr>
          <a:xfrm>
            <a:off x="7052449" y="6297363"/>
            <a:ext cx="4183102" cy="2169217"/>
            <a:chOff x="0" y="0"/>
            <a:chExt cx="1101722" cy="571316"/>
          </a:xfrm>
        </p:grpSpPr>
        <p:sp>
          <p:nvSpPr>
            <p:cNvPr id="15" name="Freeform 15"/>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6" name="TextBox 16"/>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grpSp>
        <p:nvGrpSpPr>
          <p:cNvPr id="17" name="Group 17"/>
          <p:cNvGrpSpPr/>
          <p:nvPr/>
        </p:nvGrpSpPr>
        <p:grpSpPr>
          <a:xfrm>
            <a:off x="11987778" y="6297363"/>
            <a:ext cx="4183102" cy="2169217"/>
            <a:chOff x="0" y="0"/>
            <a:chExt cx="1101722" cy="571316"/>
          </a:xfrm>
        </p:grpSpPr>
        <p:sp>
          <p:nvSpPr>
            <p:cNvPr id="18" name="Freeform 18"/>
            <p:cNvSpPr/>
            <p:nvPr/>
          </p:nvSpPr>
          <p:spPr>
            <a:xfrm>
              <a:off x="0" y="0"/>
              <a:ext cx="1101722" cy="571316"/>
            </a:xfrm>
            <a:custGeom>
              <a:avLst/>
              <a:gdLst/>
              <a:ahLst/>
              <a:cxnLst/>
              <a:rect l="l" t="t" r="r" b="b"/>
              <a:pathLst>
                <a:path w="1101722" h="571316">
                  <a:moveTo>
                    <a:pt x="122150" y="0"/>
                  </a:moveTo>
                  <a:lnTo>
                    <a:pt x="979572" y="0"/>
                  </a:lnTo>
                  <a:cubicBezTo>
                    <a:pt x="1011968" y="0"/>
                    <a:pt x="1043038" y="12869"/>
                    <a:pt x="1065945" y="35777"/>
                  </a:cubicBezTo>
                  <a:cubicBezTo>
                    <a:pt x="1088853" y="58685"/>
                    <a:pt x="1101722" y="89754"/>
                    <a:pt x="1101722" y="122150"/>
                  </a:cubicBezTo>
                  <a:lnTo>
                    <a:pt x="1101722" y="449166"/>
                  </a:lnTo>
                  <a:cubicBezTo>
                    <a:pt x="1101722" y="481562"/>
                    <a:pt x="1088853" y="512632"/>
                    <a:pt x="1065945" y="535539"/>
                  </a:cubicBezTo>
                  <a:cubicBezTo>
                    <a:pt x="1043038" y="558447"/>
                    <a:pt x="1011968" y="571316"/>
                    <a:pt x="979572" y="571316"/>
                  </a:cubicBezTo>
                  <a:lnTo>
                    <a:pt x="122150" y="571316"/>
                  </a:lnTo>
                  <a:cubicBezTo>
                    <a:pt x="89754" y="571316"/>
                    <a:pt x="58685" y="558447"/>
                    <a:pt x="35777" y="535539"/>
                  </a:cubicBezTo>
                  <a:cubicBezTo>
                    <a:pt x="12869" y="512632"/>
                    <a:pt x="0" y="481562"/>
                    <a:pt x="0" y="449166"/>
                  </a:cubicBezTo>
                  <a:lnTo>
                    <a:pt x="0" y="122150"/>
                  </a:lnTo>
                  <a:cubicBezTo>
                    <a:pt x="0" y="89754"/>
                    <a:pt x="12869" y="58685"/>
                    <a:pt x="35777" y="35777"/>
                  </a:cubicBezTo>
                  <a:cubicBezTo>
                    <a:pt x="58685" y="12869"/>
                    <a:pt x="89754" y="0"/>
                    <a:pt x="122150" y="0"/>
                  </a:cubicBezTo>
                  <a:close/>
                </a:path>
              </a:pathLst>
            </a:custGeom>
            <a:solidFill>
              <a:srgbClr val="B9E1E4">
                <a:alpha val="44706"/>
              </a:srgbClr>
            </a:solidFill>
          </p:spPr>
        </p:sp>
        <p:sp>
          <p:nvSpPr>
            <p:cNvPr id="19" name="TextBox 19"/>
            <p:cNvSpPr txBox="1"/>
            <p:nvPr/>
          </p:nvSpPr>
          <p:spPr>
            <a:xfrm>
              <a:off x="0" y="-66675"/>
              <a:ext cx="1101722" cy="637991"/>
            </a:xfrm>
            <a:prstGeom prst="rect">
              <a:avLst/>
            </a:prstGeom>
          </p:spPr>
          <p:txBody>
            <a:bodyPr lIns="50800" tIns="50800" rIns="50800" bIns="50800" rtlCol="0" anchor="ctr"/>
            <a:lstStyle/>
            <a:p>
              <a:pPr algn="ctr">
                <a:lnSpc>
                  <a:spcPts val="3151"/>
                </a:lnSpc>
              </a:pPr>
              <a:endParaRPr/>
            </a:p>
          </p:txBody>
        </p:sp>
      </p:grpSp>
      <p:sp>
        <p:nvSpPr>
          <p:cNvPr id="20" name="TextBox 20"/>
          <p:cNvSpPr txBox="1"/>
          <p:nvPr/>
        </p:nvSpPr>
        <p:spPr>
          <a:xfrm>
            <a:off x="4082462" y="2048644"/>
            <a:ext cx="10311504" cy="1465134"/>
          </a:xfrm>
          <a:prstGeom prst="rect">
            <a:avLst/>
          </a:prstGeom>
        </p:spPr>
        <p:txBody>
          <a:bodyPr lIns="0" tIns="0" rIns="0" bIns="0" rtlCol="0" anchor="t">
            <a:spAutoFit/>
          </a:bodyPr>
          <a:lstStyle/>
          <a:p>
            <a:pPr algn="ctr">
              <a:lnSpc>
                <a:spcPts val="10208"/>
              </a:lnSpc>
            </a:pPr>
            <a:r>
              <a:rPr lang="en-US" sz="8507" b="1">
                <a:solidFill>
                  <a:srgbClr val="FFFFFF"/>
                </a:solidFill>
                <a:latin typeface="Neo Tech Bold"/>
                <a:ea typeface="Neo Tech Bold"/>
                <a:cs typeface="Neo Tech Bold"/>
                <a:sym typeface="Neo Tech Bold"/>
              </a:rPr>
              <a:t>CONTENT</a:t>
            </a:r>
          </a:p>
        </p:txBody>
      </p:sp>
      <p:sp>
        <p:nvSpPr>
          <p:cNvPr id="21" name="TextBox 21"/>
          <p:cNvSpPr txBox="1"/>
          <p:nvPr/>
        </p:nvSpPr>
        <p:spPr>
          <a:xfrm>
            <a:off x="2350274" y="6543788"/>
            <a:ext cx="3887504" cy="2009741"/>
          </a:xfrm>
          <a:prstGeom prst="rect">
            <a:avLst/>
          </a:prstGeom>
        </p:spPr>
        <p:txBody>
          <a:bodyPr lIns="0" tIns="0" rIns="0" bIns="0" rtlCol="0" anchor="t">
            <a:spAutoFit/>
          </a:bodyPr>
          <a:lstStyle/>
          <a:p>
            <a:pPr algn="ctr">
              <a:lnSpc>
                <a:spcPts val="3151"/>
              </a:lnSpc>
            </a:pPr>
            <a:r>
              <a:rPr lang="en-US" sz="2251" dirty="0">
                <a:solidFill>
                  <a:srgbClr val="FFFFFF"/>
                </a:solidFill>
                <a:latin typeface="Poppins"/>
                <a:ea typeface="Poppins"/>
                <a:cs typeface="Poppins"/>
                <a:sym typeface="Poppins"/>
              </a:rPr>
              <a:t>Utilize AI in V2V to predict and alert dangerous situations, ensuring safer driving.</a:t>
            </a:r>
          </a:p>
          <a:p>
            <a:pPr algn="ctr">
              <a:lnSpc>
                <a:spcPts val="3151"/>
              </a:lnSpc>
            </a:pPr>
            <a:endParaRPr lang="en-US" sz="2251" dirty="0">
              <a:solidFill>
                <a:srgbClr val="FFFFFF"/>
              </a:solidFill>
              <a:latin typeface="Poppins"/>
              <a:ea typeface="Poppins"/>
              <a:cs typeface="Poppins"/>
              <a:sym typeface="Poppins"/>
            </a:endParaRPr>
          </a:p>
        </p:txBody>
      </p:sp>
      <p:sp>
        <p:nvSpPr>
          <p:cNvPr id="22" name="TextBox 22"/>
          <p:cNvSpPr txBox="1"/>
          <p:nvPr/>
        </p:nvSpPr>
        <p:spPr>
          <a:xfrm>
            <a:off x="7333166" y="6543788"/>
            <a:ext cx="3621668"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Develop AI models using data from simulated sensors and traffic software.</a:t>
            </a:r>
          </a:p>
        </p:txBody>
      </p:sp>
      <p:sp>
        <p:nvSpPr>
          <p:cNvPr id="23" name="TextBox 23"/>
          <p:cNvSpPr txBox="1"/>
          <p:nvPr/>
        </p:nvSpPr>
        <p:spPr>
          <a:xfrm>
            <a:off x="12662090" y="6543788"/>
            <a:ext cx="2834476" cy="16096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Build a smarter, safer, and more efficient traffic ecosystem.</a:t>
            </a:r>
          </a:p>
        </p:txBody>
      </p:sp>
      <p:grpSp>
        <p:nvGrpSpPr>
          <p:cNvPr id="24" name="Group 24"/>
          <p:cNvGrpSpPr/>
          <p:nvPr/>
        </p:nvGrpSpPr>
        <p:grpSpPr>
          <a:xfrm>
            <a:off x="1945216" y="5143500"/>
            <a:ext cx="4484914" cy="810025"/>
            <a:chOff x="0" y="0"/>
            <a:chExt cx="1181212" cy="213340"/>
          </a:xfrm>
        </p:grpSpPr>
        <p:sp>
          <p:nvSpPr>
            <p:cNvPr id="25" name="Freeform 25"/>
            <p:cNvSpPr/>
            <p:nvPr/>
          </p:nvSpPr>
          <p:spPr>
            <a:xfrm>
              <a:off x="0" y="0"/>
              <a:ext cx="1181212" cy="213340"/>
            </a:xfrm>
            <a:custGeom>
              <a:avLst/>
              <a:gdLst/>
              <a:ahLst/>
              <a:cxnLst/>
              <a:rect l="l" t="t" r="r" b="b"/>
              <a:pathLst>
                <a:path w="1181212" h="213340">
                  <a:moveTo>
                    <a:pt x="106670" y="0"/>
                  </a:moveTo>
                  <a:lnTo>
                    <a:pt x="1074542" y="0"/>
                  </a:lnTo>
                  <a:cubicBezTo>
                    <a:pt x="1133454" y="0"/>
                    <a:pt x="1181212" y="47758"/>
                    <a:pt x="1181212" y="106670"/>
                  </a:cubicBezTo>
                  <a:lnTo>
                    <a:pt x="1181212" y="106670"/>
                  </a:lnTo>
                  <a:cubicBezTo>
                    <a:pt x="1181212" y="165582"/>
                    <a:pt x="1133454" y="213340"/>
                    <a:pt x="107454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26" name="TextBox 26"/>
            <p:cNvSpPr txBox="1"/>
            <p:nvPr/>
          </p:nvSpPr>
          <p:spPr>
            <a:xfrm>
              <a:off x="0" y="-66675"/>
              <a:ext cx="1181212" cy="280015"/>
            </a:xfrm>
            <a:prstGeom prst="rect">
              <a:avLst/>
            </a:prstGeom>
          </p:spPr>
          <p:txBody>
            <a:bodyPr lIns="50800" tIns="50800" rIns="50800" bIns="50800" rtlCol="0" anchor="ctr"/>
            <a:lstStyle/>
            <a:p>
              <a:pPr algn="ctr">
                <a:lnSpc>
                  <a:spcPts val="3151"/>
                </a:lnSpc>
              </a:pPr>
              <a:endParaRPr/>
            </a:p>
          </p:txBody>
        </p:sp>
      </p:grpSp>
      <p:sp>
        <p:nvSpPr>
          <p:cNvPr id="27" name="TextBox 27"/>
          <p:cNvSpPr txBox="1"/>
          <p:nvPr/>
        </p:nvSpPr>
        <p:spPr>
          <a:xfrm>
            <a:off x="2106837" y="5387056"/>
            <a:ext cx="4323293" cy="647700"/>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IDEA AND PROBLEM STATEMENT</a:t>
            </a:r>
          </a:p>
          <a:p>
            <a:pPr algn="ctr">
              <a:lnSpc>
                <a:spcPts val="2520"/>
              </a:lnSpc>
            </a:pPr>
            <a:endParaRPr lang="en-US" sz="2100" b="1">
              <a:solidFill>
                <a:srgbClr val="FFFFFF"/>
              </a:solidFill>
              <a:latin typeface="Poppins Bold"/>
              <a:ea typeface="Poppins Bold"/>
              <a:cs typeface="Poppins Bold"/>
              <a:sym typeface="Poppins Bold"/>
            </a:endParaRPr>
          </a:p>
        </p:txBody>
      </p:sp>
      <p:grpSp>
        <p:nvGrpSpPr>
          <p:cNvPr id="28" name="Group 28"/>
          <p:cNvGrpSpPr/>
          <p:nvPr/>
        </p:nvGrpSpPr>
        <p:grpSpPr>
          <a:xfrm>
            <a:off x="7068305" y="5143500"/>
            <a:ext cx="4339817" cy="810025"/>
            <a:chOff x="0" y="0"/>
            <a:chExt cx="1142997" cy="213340"/>
          </a:xfrm>
        </p:grpSpPr>
        <p:sp>
          <p:nvSpPr>
            <p:cNvPr id="29" name="Freeform 29"/>
            <p:cNvSpPr/>
            <p:nvPr/>
          </p:nvSpPr>
          <p:spPr>
            <a:xfrm>
              <a:off x="0" y="0"/>
              <a:ext cx="1142997" cy="213340"/>
            </a:xfrm>
            <a:custGeom>
              <a:avLst/>
              <a:gdLst/>
              <a:ahLst/>
              <a:cxnLst/>
              <a:rect l="l" t="t" r="r" b="b"/>
              <a:pathLst>
                <a:path w="1142997" h="213340">
                  <a:moveTo>
                    <a:pt x="106670" y="0"/>
                  </a:moveTo>
                  <a:lnTo>
                    <a:pt x="1036327" y="0"/>
                  </a:lnTo>
                  <a:cubicBezTo>
                    <a:pt x="1095239" y="0"/>
                    <a:pt x="1142997" y="47758"/>
                    <a:pt x="1142997" y="106670"/>
                  </a:cubicBezTo>
                  <a:lnTo>
                    <a:pt x="1142997" y="106670"/>
                  </a:lnTo>
                  <a:cubicBezTo>
                    <a:pt x="1142997" y="165582"/>
                    <a:pt x="1095239" y="213340"/>
                    <a:pt x="1036327"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0" name="TextBox 30"/>
            <p:cNvSpPr txBox="1"/>
            <p:nvPr/>
          </p:nvSpPr>
          <p:spPr>
            <a:xfrm>
              <a:off x="0" y="-66675"/>
              <a:ext cx="1142997" cy="280015"/>
            </a:xfrm>
            <a:prstGeom prst="rect">
              <a:avLst/>
            </a:prstGeom>
          </p:spPr>
          <p:txBody>
            <a:bodyPr lIns="50800" tIns="50800" rIns="50800" bIns="50800" rtlCol="0" anchor="ctr"/>
            <a:lstStyle/>
            <a:p>
              <a:pPr algn="ctr">
                <a:lnSpc>
                  <a:spcPts val="3151"/>
                </a:lnSpc>
              </a:pPr>
              <a:endParaRPr/>
            </a:p>
          </p:txBody>
        </p:sp>
      </p:grpSp>
      <p:sp>
        <p:nvSpPr>
          <p:cNvPr id="31" name="TextBox 31"/>
          <p:cNvSpPr txBox="1"/>
          <p:nvPr/>
        </p:nvSpPr>
        <p:spPr>
          <a:xfrm>
            <a:off x="7184882" y="5372300"/>
            <a:ext cx="4228450" cy="647656"/>
          </a:xfrm>
          <a:prstGeom prst="rect">
            <a:avLst/>
          </a:prstGeom>
        </p:spPr>
        <p:txBody>
          <a:bodyPr lIns="0" tIns="0" rIns="0" bIns="0" rtlCol="0" anchor="t">
            <a:spAutoFit/>
          </a:bodyPr>
          <a:lstStyle/>
          <a:p>
            <a:pPr algn="ctr">
              <a:lnSpc>
                <a:spcPts val="2520"/>
              </a:lnSpc>
            </a:pPr>
            <a:r>
              <a:rPr lang="en-US" sz="2100" b="1" dirty="0">
                <a:solidFill>
                  <a:srgbClr val="FFFFFF"/>
                </a:solidFill>
                <a:latin typeface="Poppins Bold"/>
                <a:ea typeface="Poppins Bold"/>
                <a:cs typeface="Poppins Bold"/>
                <a:sym typeface="Poppins Bold"/>
              </a:rPr>
              <a:t>IMPLEMENTATION OF THE IDEA</a:t>
            </a:r>
          </a:p>
          <a:p>
            <a:pPr algn="ctr">
              <a:lnSpc>
                <a:spcPts val="2520"/>
              </a:lnSpc>
            </a:pPr>
            <a:endParaRPr lang="en-US" sz="2100" b="1" dirty="0">
              <a:solidFill>
                <a:srgbClr val="FFFFFF"/>
              </a:solidFill>
              <a:latin typeface="Poppins Bold"/>
              <a:ea typeface="Poppins Bold"/>
              <a:cs typeface="Poppins Bold"/>
              <a:sym typeface="Poppins Bold"/>
            </a:endParaRPr>
          </a:p>
        </p:txBody>
      </p:sp>
      <p:grpSp>
        <p:nvGrpSpPr>
          <p:cNvPr id="32" name="Group 32"/>
          <p:cNvGrpSpPr/>
          <p:nvPr/>
        </p:nvGrpSpPr>
        <p:grpSpPr>
          <a:xfrm>
            <a:off x="11887057" y="5143500"/>
            <a:ext cx="4183102" cy="810025"/>
            <a:chOff x="0" y="0"/>
            <a:chExt cx="1101722" cy="213340"/>
          </a:xfrm>
        </p:grpSpPr>
        <p:sp>
          <p:nvSpPr>
            <p:cNvPr id="33" name="Freeform 33"/>
            <p:cNvSpPr/>
            <p:nvPr/>
          </p:nvSpPr>
          <p:spPr>
            <a:xfrm>
              <a:off x="0" y="0"/>
              <a:ext cx="1101722" cy="213340"/>
            </a:xfrm>
            <a:custGeom>
              <a:avLst/>
              <a:gdLst/>
              <a:ahLst/>
              <a:cxnLst/>
              <a:rect l="l" t="t" r="r" b="b"/>
              <a:pathLst>
                <a:path w="1101722" h="213340">
                  <a:moveTo>
                    <a:pt x="106670" y="0"/>
                  </a:moveTo>
                  <a:lnTo>
                    <a:pt x="995052" y="0"/>
                  </a:lnTo>
                  <a:cubicBezTo>
                    <a:pt x="1053965" y="0"/>
                    <a:pt x="1101722" y="47758"/>
                    <a:pt x="1101722" y="106670"/>
                  </a:cubicBezTo>
                  <a:lnTo>
                    <a:pt x="1101722" y="106670"/>
                  </a:lnTo>
                  <a:cubicBezTo>
                    <a:pt x="1101722" y="165582"/>
                    <a:pt x="1053965" y="213340"/>
                    <a:pt x="995052" y="213340"/>
                  </a:cubicBezTo>
                  <a:lnTo>
                    <a:pt x="106670" y="213340"/>
                  </a:lnTo>
                  <a:cubicBezTo>
                    <a:pt x="47758" y="213340"/>
                    <a:pt x="0" y="165582"/>
                    <a:pt x="0" y="106670"/>
                  </a:cubicBezTo>
                  <a:lnTo>
                    <a:pt x="0" y="106670"/>
                  </a:lnTo>
                  <a:cubicBezTo>
                    <a:pt x="0" y="47758"/>
                    <a:pt x="47758" y="0"/>
                    <a:pt x="10667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4" name="TextBox 34"/>
            <p:cNvSpPr txBox="1"/>
            <p:nvPr/>
          </p:nvSpPr>
          <p:spPr>
            <a:xfrm>
              <a:off x="0" y="-66675"/>
              <a:ext cx="1101722" cy="280015"/>
            </a:xfrm>
            <a:prstGeom prst="rect">
              <a:avLst/>
            </a:prstGeom>
          </p:spPr>
          <p:txBody>
            <a:bodyPr lIns="50800" tIns="50800" rIns="50800" bIns="50800" rtlCol="0" anchor="ctr"/>
            <a:lstStyle/>
            <a:p>
              <a:pPr algn="ctr">
                <a:lnSpc>
                  <a:spcPts val="3151"/>
                </a:lnSpc>
              </a:pPr>
              <a:endParaRPr/>
            </a:p>
          </p:txBody>
        </p:sp>
      </p:grpSp>
      <p:sp>
        <p:nvSpPr>
          <p:cNvPr id="35" name="TextBox 35"/>
          <p:cNvSpPr txBox="1"/>
          <p:nvPr/>
        </p:nvSpPr>
        <p:spPr>
          <a:xfrm>
            <a:off x="12120211" y="5372300"/>
            <a:ext cx="3918236" cy="333353"/>
          </a:xfrm>
          <a:prstGeom prst="rect">
            <a:avLst/>
          </a:prstGeom>
        </p:spPr>
        <p:txBody>
          <a:bodyPr lIns="0" tIns="0" rIns="0" bIns="0" rtlCol="0" anchor="t">
            <a:spAutoFit/>
          </a:bodyPr>
          <a:lstStyle/>
          <a:p>
            <a:pPr algn="ctr">
              <a:lnSpc>
                <a:spcPts val="2520"/>
              </a:lnSpc>
            </a:pPr>
            <a:r>
              <a:rPr lang="en-US" sz="2100" b="1">
                <a:solidFill>
                  <a:srgbClr val="FFFFFF"/>
                </a:solidFill>
                <a:latin typeface="Poppins Bold"/>
                <a:ea typeface="Poppins Bold"/>
                <a:cs typeface="Poppins Bold"/>
                <a:sym typeface="Poppins Bold"/>
              </a:rPr>
              <a:t>EXPECTED OUTCOMES </a:t>
            </a:r>
          </a:p>
        </p:txBody>
      </p:sp>
      <p:grpSp>
        <p:nvGrpSpPr>
          <p:cNvPr id="36" name="Group 36"/>
          <p:cNvGrpSpPr/>
          <p:nvPr/>
        </p:nvGrpSpPr>
        <p:grpSpPr>
          <a:xfrm>
            <a:off x="15474390" y="2120800"/>
            <a:ext cx="1392979" cy="1392979"/>
            <a:chOff x="0" y="0"/>
            <a:chExt cx="812800" cy="812800"/>
          </a:xfrm>
        </p:grpSpPr>
        <p:sp>
          <p:nvSpPr>
            <p:cNvPr id="37" name="Freeform 3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38" name="TextBox 3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grpSp>
        <p:nvGrpSpPr>
          <p:cNvPr id="39" name="Group 39"/>
          <p:cNvGrpSpPr/>
          <p:nvPr/>
        </p:nvGrpSpPr>
        <p:grpSpPr>
          <a:xfrm>
            <a:off x="724142" y="3114995"/>
            <a:ext cx="1392979" cy="1392979"/>
            <a:chOff x="0" y="0"/>
            <a:chExt cx="812800" cy="812800"/>
          </a:xfrm>
        </p:grpSpPr>
        <p:sp>
          <p:nvSpPr>
            <p:cNvPr id="40" name="Freeform 4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83FA">
                    <a:alpha val="100000"/>
                  </a:srgbClr>
                </a:gs>
                <a:gs pos="100000">
                  <a:srgbClr val="4FFFEA">
                    <a:alpha val="100000"/>
                  </a:srgbClr>
                </a:gs>
              </a:gsLst>
              <a:path path="circle">
                <a:fillToRect r="100000" b="100000"/>
              </a:path>
              <a:tileRect l="-100000" t="-100000"/>
            </a:gradFill>
          </p:spPr>
        </p:sp>
        <p:sp>
          <p:nvSpPr>
            <p:cNvPr id="41" name="TextBox 41"/>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42" name="Freeform 42"/>
          <p:cNvSpPr/>
          <p:nvPr/>
        </p:nvSpPr>
        <p:spPr>
          <a:xfrm>
            <a:off x="366239" y="300420"/>
            <a:ext cx="3157954" cy="1776349"/>
          </a:xfrm>
          <a:custGeom>
            <a:avLst/>
            <a:gdLst/>
            <a:ahLst/>
            <a:cxnLst/>
            <a:rect l="l" t="t" r="r" b="b"/>
            <a:pathLst>
              <a:path w="3157954" h="1776349">
                <a:moveTo>
                  <a:pt x="0" y="0"/>
                </a:moveTo>
                <a:lnTo>
                  <a:pt x="3157955" y="0"/>
                </a:lnTo>
                <a:lnTo>
                  <a:pt x="3157955" y="1776350"/>
                </a:lnTo>
                <a:lnTo>
                  <a:pt x="0" y="1776350"/>
                </a:lnTo>
                <a:lnTo>
                  <a:pt x="0" y="0"/>
                </a:lnTo>
                <a:close/>
              </a:path>
            </a:pathLst>
          </a:custGeom>
          <a:blipFill>
            <a:blip r:embed="rId8"/>
            <a:stretch>
              <a:fillRect/>
            </a:stretch>
          </a:blipFill>
        </p:spPr>
      </p:sp>
      <p:sp>
        <p:nvSpPr>
          <p:cNvPr id="43" name="AutoShape 43"/>
          <p:cNvSpPr/>
          <p:nvPr/>
        </p:nvSpPr>
        <p:spPr>
          <a:xfrm flipH="1">
            <a:off x="4187673" y="3513779"/>
            <a:ext cx="5050540" cy="1629721"/>
          </a:xfrm>
          <a:prstGeom prst="line">
            <a:avLst/>
          </a:prstGeom>
          <a:ln w="38100" cap="flat">
            <a:solidFill>
              <a:srgbClr val="FFFFFF"/>
            </a:solidFill>
            <a:prstDash val="solid"/>
            <a:headEnd type="none" w="sm" len="sm"/>
            <a:tailEnd type="arrow" w="med" len="sm"/>
          </a:ln>
        </p:spPr>
      </p:sp>
      <p:sp>
        <p:nvSpPr>
          <p:cNvPr id="44" name="AutoShape 44"/>
          <p:cNvSpPr/>
          <p:nvPr/>
        </p:nvSpPr>
        <p:spPr>
          <a:xfrm>
            <a:off x="9238214" y="3513779"/>
            <a:ext cx="4740394" cy="1629721"/>
          </a:xfrm>
          <a:prstGeom prst="line">
            <a:avLst/>
          </a:prstGeom>
          <a:ln w="38100" cap="flat">
            <a:solidFill>
              <a:srgbClr val="FFFFFF"/>
            </a:solidFill>
            <a:prstDash val="solid"/>
            <a:headEnd type="none" w="sm" len="sm"/>
            <a:tailEnd type="arrow" w="med" len="sm"/>
          </a:ln>
        </p:spPr>
      </p:sp>
      <p:sp>
        <p:nvSpPr>
          <p:cNvPr id="45" name="AutoShape 45"/>
          <p:cNvSpPr/>
          <p:nvPr/>
        </p:nvSpPr>
        <p:spPr>
          <a:xfrm>
            <a:off x="9238214" y="3513779"/>
            <a:ext cx="0" cy="1629721"/>
          </a:xfrm>
          <a:prstGeom prst="line">
            <a:avLst/>
          </a:prstGeom>
          <a:ln w="38100" cap="flat">
            <a:solidFill>
              <a:srgbClr val="FFFFFF"/>
            </a:solidFill>
            <a:prstDash val="solid"/>
            <a:headEnd type="none" w="sm" len="sm"/>
            <a:tailEnd type="arrow" w="med" len="sm"/>
          </a:ln>
        </p:spPr>
      </p:sp>
      <p:sp>
        <p:nvSpPr>
          <p:cNvPr id="46" name="TextBox 46"/>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85A77CDA-8028-B03E-9441-5EE4DC0A46B3}"/>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EA7FF8EC-70E7-9382-6D78-628DBFDB18DE}"/>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352E3303-A99F-FE2C-4A35-E200A12E0BBF}"/>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56422AE4-22EC-30D6-1849-54AEE8A90006}"/>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5EB5BF5B-B465-B051-2570-9E211FC52590}"/>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7B7CF56E-9746-3816-4C96-3BEAF8A2943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09B7AE37-0DFD-4019-3AB7-406DEC16B43E}"/>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6B8B259B-989E-193C-BD61-204DD671819B}"/>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994ADF8D-6537-AB1A-3F18-634D581CFF6C}"/>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20</a:t>
            </a:r>
          </a:p>
        </p:txBody>
      </p:sp>
      <p:pic>
        <p:nvPicPr>
          <p:cNvPr id="46" name="Picture 45">
            <a:extLst>
              <a:ext uri="{FF2B5EF4-FFF2-40B4-BE49-F238E27FC236}">
                <a16:creationId xmlns:a16="http://schemas.microsoft.com/office/drawing/2014/main" id="{E69ABECE-4359-5CC0-3EC9-6DB97E7E51F4}"/>
              </a:ext>
            </a:extLst>
          </p:cNvPr>
          <p:cNvPicPr>
            <a:picLocks noChangeAspect="1"/>
          </p:cNvPicPr>
          <p:nvPr/>
        </p:nvPicPr>
        <p:blipFill>
          <a:blip r:embed="rId5"/>
          <a:stretch>
            <a:fillRect/>
          </a:stretch>
        </p:blipFill>
        <p:spPr>
          <a:xfrm>
            <a:off x="3048000" y="2675127"/>
            <a:ext cx="11316919" cy="5611631"/>
          </a:xfrm>
          <a:prstGeom prst="rect">
            <a:avLst/>
          </a:prstGeom>
        </p:spPr>
      </p:pic>
      <p:sp>
        <p:nvSpPr>
          <p:cNvPr id="51" name="TextBox 7">
            <a:extLst>
              <a:ext uri="{FF2B5EF4-FFF2-40B4-BE49-F238E27FC236}">
                <a16:creationId xmlns:a16="http://schemas.microsoft.com/office/drawing/2014/main" id="{46DCEFD3-55DE-6B74-8843-FA7E81040B68}"/>
              </a:ext>
            </a:extLst>
          </p:cNvPr>
          <p:cNvSpPr txBox="1"/>
          <p:nvPr/>
        </p:nvSpPr>
        <p:spPr>
          <a:xfrm>
            <a:off x="772956" y="1590706"/>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CREATE MODEL COLLISION_DETECTION</a:t>
            </a:r>
            <a:endParaRPr lang="en-US" sz="5400" dirty="0">
              <a:solidFill>
                <a:schemeClr val="bg1"/>
              </a:solidFill>
            </a:endParaRPr>
          </a:p>
        </p:txBody>
      </p:sp>
      <p:sp>
        <p:nvSpPr>
          <p:cNvPr id="53" name="TextBox 52">
            <a:extLst>
              <a:ext uri="{FF2B5EF4-FFF2-40B4-BE49-F238E27FC236}">
                <a16:creationId xmlns:a16="http://schemas.microsoft.com/office/drawing/2014/main" id="{97A1BCAA-D4B6-8732-F494-E7A20320F25B}"/>
              </a:ext>
            </a:extLst>
          </p:cNvPr>
          <p:cNvSpPr txBox="1"/>
          <p:nvPr/>
        </p:nvSpPr>
        <p:spPr>
          <a:xfrm>
            <a:off x="498222" y="8481519"/>
            <a:ext cx="17270737" cy="1265283"/>
          </a:xfrm>
          <a:prstGeom prst="rect">
            <a:avLst/>
          </a:prstGeom>
          <a:noFill/>
        </p:spPr>
        <p:txBody>
          <a:bodyPr wrap="square">
            <a:spAutoFit/>
          </a:bodyPr>
          <a:lstStyle/>
          <a:p>
            <a:pPr marL="0" marR="0">
              <a:lnSpc>
                <a:spcPct val="107000"/>
              </a:lnSpc>
              <a:spcAft>
                <a:spcPts val="800"/>
              </a:spcAft>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All this data is sent as JSON to my personal computer, which acts as a server for collection and processing. I built an AI model called collision_detection_model.h5 using the </a:t>
            </a:r>
            <a:r>
              <a:rPr lang="en-US" sz="2400" kern="100" dirty="0" err="1">
                <a:solidFill>
                  <a:schemeClr val="bg1"/>
                </a:solidFill>
                <a:effectLst/>
                <a:latin typeface="Poppins" panose="00000500000000000000" pitchFamily="2" charset="0"/>
                <a:ea typeface="Calibri" panose="020F0502020204030204" pitchFamily="34" charset="0"/>
                <a:cs typeface="Poppins" panose="00000500000000000000" pitchFamily="2" charset="0"/>
              </a:rPr>
              <a:t>tensorflow.keras.models</a:t>
            </a: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 library to process this data. </a:t>
            </a:r>
          </a:p>
        </p:txBody>
      </p:sp>
    </p:spTree>
    <p:extLst>
      <p:ext uri="{BB962C8B-B14F-4D97-AF65-F5344CB8AC3E}">
        <p14:creationId xmlns:p14="http://schemas.microsoft.com/office/powerpoint/2010/main" val="41534383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6AB1BC50-4F05-C4E0-9275-3D1589D5532F}"/>
            </a:ext>
          </a:extLst>
        </p:cNvPr>
        <p:cNvGrpSpPr/>
        <p:nvPr/>
      </p:nvGrpSpPr>
      <p:grpSpPr>
        <a:xfrm>
          <a:off x="0" y="0"/>
          <a:ext cx="0" cy="0"/>
          <a:chOff x="0" y="0"/>
          <a:chExt cx="0" cy="0"/>
        </a:xfrm>
      </p:grpSpPr>
      <p:sp>
        <p:nvSpPr>
          <p:cNvPr id="4" name="TextBox 4">
            <a:extLst>
              <a:ext uri="{FF2B5EF4-FFF2-40B4-BE49-F238E27FC236}">
                <a16:creationId xmlns:a16="http://schemas.microsoft.com/office/drawing/2014/main" id="{DCB205B7-1952-113B-1F07-CDFA7545B55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a:extLst>
              <a:ext uri="{FF2B5EF4-FFF2-40B4-BE49-F238E27FC236}">
                <a16:creationId xmlns:a16="http://schemas.microsoft.com/office/drawing/2014/main" id="{6A06A401-3012-8A02-FF3C-1EE0D9ED2F36}"/>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a:extLst>
              <a:ext uri="{FF2B5EF4-FFF2-40B4-BE49-F238E27FC236}">
                <a16:creationId xmlns:a16="http://schemas.microsoft.com/office/drawing/2014/main" id="{6A228954-7BCA-C0B7-7617-CE39BE8B5E59}"/>
              </a:ext>
            </a:extLst>
          </p:cNvPr>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a:extLst>
              <a:ext uri="{FF2B5EF4-FFF2-40B4-BE49-F238E27FC236}">
                <a16:creationId xmlns:a16="http://schemas.microsoft.com/office/drawing/2014/main" id="{0EB7DDBA-9F7C-ABD8-4D9E-E00D6DCC9761}"/>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8" name="TextBox 8">
            <a:extLst>
              <a:ext uri="{FF2B5EF4-FFF2-40B4-BE49-F238E27FC236}">
                <a16:creationId xmlns:a16="http://schemas.microsoft.com/office/drawing/2014/main" id="{4F7D55E1-C982-F532-E152-AF79700A227C}"/>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6" name="TextBox 16">
            <a:extLst>
              <a:ext uri="{FF2B5EF4-FFF2-40B4-BE49-F238E27FC236}">
                <a16:creationId xmlns:a16="http://schemas.microsoft.com/office/drawing/2014/main" id="{B7677FF1-C77B-D76E-E047-2DCB9EE8DBBC}"/>
              </a:ext>
            </a:extLst>
          </p:cNvPr>
          <p:cNvSpPr txBox="1"/>
          <p:nvPr/>
        </p:nvSpPr>
        <p:spPr>
          <a:xfrm>
            <a:off x="9884877" y="6934672"/>
            <a:ext cx="6338111" cy="2716411"/>
          </a:xfrm>
          <a:prstGeom prst="rect">
            <a:avLst/>
          </a:prstGeom>
        </p:spPr>
        <p:txBody>
          <a:bodyPr lIns="50800" tIns="50800" rIns="50800" bIns="50800" rtlCol="0" anchor="ctr"/>
          <a:lstStyle/>
          <a:p>
            <a:pPr algn="ctr">
              <a:lnSpc>
                <a:spcPts val="2659"/>
              </a:lnSpc>
            </a:pPr>
            <a:endParaRPr/>
          </a:p>
        </p:txBody>
      </p:sp>
      <p:sp>
        <p:nvSpPr>
          <p:cNvPr id="41" name="Freeform 41">
            <a:extLst>
              <a:ext uri="{FF2B5EF4-FFF2-40B4-BE49-F238E27FC236}">
                <a16:creationId xmlns:a16="http://schemas.microsoft.com/office/drawing/2014/main" id="{CAE813CC-C868-982B-1CA2-CF33D5CE5327}"/>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42" name="TextBox 42">
            <a:extLst>
              <a:ext uri="{FF2B5EF4-FFF2-40B4-BE49-F238E27FC236}">
                <a16:creationId xmlns:a16="http://schemas.microsoft.com/office/drawing/2014/main" id="{B2212774-7FE4-186A-214E-E7F28FE8EE99}"/>
              </a:ext>
            </a:extLst>
          </p:cNvPr>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pic>
        <p:nvPicPr>
          <p:cNvPr id="50" name="Picture 49">
            <a:extLst>
              <a:ext uri="{FF2B5EF4-FFF2-40B4-BE49-F238E27FC236}">
                <a16:creationId xmlns:a16="http://schemas.microsoft.com/office/drawing/2014/main" id="{84318D7A-FB53-0D0E-4F4F-6B474EBE412A}"/>
              </a:ext>
            </a:extLst>
          </p:cNvPr>
          <p:cNvPicPr>
            <a:picLocks noChangeAspect="1"/>
          </p:cNvPicPr>
          <p:nvPr/>
        </p:nvPicPr>
        <p:blipFill>
          <a:blip r:embed="rId5"/>
          <a:stretch>
            <a:fillRect/>
          </a:stretch>
        </p:blipFill>
        <p:spPr>
          <a:xfrm>
            <a:off x="79697" y="3451283"/>
            <a:ext cx="18128605" cy="2991267"/>
          </a:xfrm>
          <a:prstGeom prst="rect">
            <a:avLst/>
          </a:prstGeom>
        </p:spPr>
      </p:pic>
      <p:sp>
        <p:nvSpPr>
          <p:cNvPr id="9" name="TextBox 7">
            <a:extLst>
              <a:ext uri="{FF2B5EF4-FFF2-40B4-BE49-F238E27FC236}">
                <a16:creationId xmlns:a16="http://schemas.microsoft.com/office/drawing/2014/main" id="{586B20A3-621A-B181-81E1-8CA78AC8F21E}"/>
              </a:ext>
            </a:extLst>
          </p:cNvPr>
          <p:cNvSpPr txBox="1"/>
          <p:nvPr/>
        </p:nvSpPr>
        <p:spPr>
          <a:xfrm>
            <a:off x="641910" y="1792398"/>
            <a:ext cx="12921689" cy="807913"/>
          </a:xfrm>
          <a:prstGeom prst="rect">
            <a:avLst/>
          </a:prstGeom>
        </p:spPr>
        <p:txBody>
          <a:bodyPr wrap="square" lIns="0" tIns="0" rIns="0" bIns="0" rtlCol="0" anchor="t">
            <a:spAutoFit/>
          </a:bodyPr>
          <a:lstStyle/>
          <a:p>
            <a:pPr>
              <a:lnSpc>
                <a:spcPts val="6340"/>
              </a:lnSpc>
            </a:pPr>
            <a:r>
              <a:rPr lang="en-US" sz="5283" b="1" dirty="0">
                <a:solidFill>
                  <a:srgbClr val="FFFFFF"/>
                </a:solidFill>
                <a:latin typeface="Neo Tech Bold"/>
                <a:ea typeface="Neo Tech Bold"/>
                <a:cs typeface="Neo Tech Bold"/>
                <a:sym typeface="Neo Tech Bold"/>
              </a:rPr>
              <a:t>RESULTS</a:t>
            </a:r>
            <a:endParaRPr lang="en-US" sz="5400" dirty="0">
              <a:solidFill>
                <a:schemeClr val="bg1"/>
              </a:solidFill>
            </a:endParaRPr>
          </a:p>
        </p:txBody>
      </p:sp>
      <p:sp>
        <p:nvSpPr>
          <p:cNvPr id="11" name="TextBox 10">
            <a:extLst>
              <a:ext uri="{FF2B5EF4-FFF2-40B4-BE49-F238E27FC236}">
                <a16:creationId xmlns:a16="http://schemas.microsoft.com/office/drawing/2014/main" id="{6DBFAB5C-F21F-0561-6401-8D4480ADB70E}"/>
              </a:ext>
            </a:extLst>
          </p:cNvPr>
          <p:cNvSpPr txBox="1"/>
          <p:nvPr/>
        </p:nvSpPr>
        <p:spPr>
          <a:xfrm>
            <a:off x="614245" y="6924942"/>
            <a:ext cx="17249901" cy="1569660"/>
          </a:xfrm>
          <a:prstGeom prst="rect">
            <a:avLst/>
          </a:prstGeom>
          <a:noFill/>
        </p:spPr>
        <p:txBody>
          <a:bodyPr wrap="square">
            <a:spAutoFit/>
          </a:bodyPr>
          <a:lstStyle/>
          <a:p>
            <a:pPr marL="342900" indent="-342900">
              <a:buFont typeface="Arial" panose="020B0604020202020204" pitchFamily="34" charset="0"/>
              <a:buChar char="•"/>
            </a:pPr>
            <a:r>
              <a:rPr lang="en-US" sz="2400" kern="100" dirty="0">
                <a:solidFill>
                  <a:schemeClr val="bg1"/>
                </a:solidFill>
                <a:effectLst/>
                <a:latin typeface="Poppins" panose="00000500000000000000" pitchFamily="2" charset="0"/>
                <a:ea typeface="Calibri" panose="020F0502020204030204" pitchFamily="34" charset="0"/>
                <a:cs typeface="Poppins" panose="00000500000000000000" pitchFamily="2" charset="0"/>
              </a:rPr>
              <a:t>The model is designed to determine whether the condition is safe or dangerous based on the data from three sensors and then send the processing results back to the MQTT broker with the topic V2V_STATUS.</a:t>
            </a:r>
          </a:p>
          <a:p>
            <a:pPr marL="342900" indent="-342900">
              <a:buFont typeface="Arial" panose="020B0604020202020204" pitchFamily="34" charset="0"/>
              <a:buChar char="•"/>
            </a:pPr>
            <a:r>
              <a:rPr lang="en-US" sz="2400" dirty="0">
                <a:solidFill>
                  <a:schemeClr val="bg1"/>
                </a:solidFill>
                <a:latin typeface="Poppins" panose="00000500000000000000" pitchFamily="2" charset="0"/>
                <a:cs typeface="Poppins" panose="00000500000000000000" pitchFamily="2" charset="0"/>
              </a:rPr>
              <a:t>In the future we use 4g/5g with high speed wireless communication and support integrated </a:t>
            </a:r>
            <a:r>
              <a:rPr lang="en-US" sz="2400" dirty="0" err="1">
                <a:solidFill>
                  <a:schemeClr val="bg1"/>
                </a:solidFill>
                <a:latin typeface="Poppins" panose="00000500000000000000" pitchFamily="2" charset="0"/>
                <a:cs typeface="Poppins" panose="00000500000000000000" pitchFamily="2" charset="0"/>
              </a:rPr>
              <a:t>gps</a:t>
            </a:r>
            <a:r>
              <a:rPr lang="en-US" sz="2400" dirty="0">
                <a:solidFill>
                  <a:schemeClr val="bg1"/>
                </a:solidFill>
                <a:latin typeface="Poppins" panose="00000500000000000000" pitchFamily="2" charset="0"/>
                <a:cs typeface="Poppins" panose="00000500000000000000" pitchFamily="2" charset="0"/>
              </a:rPr>
              <a:t> through modules such as QUECTEL EC25 and SIM7600G-H to be more practical instead of </a:t>
            </a:r>
            <a:r>
              <a:rPr lang="en-US" sz="2400" dirty="0" err="1">
                <a:solidFill>
                  <a:schemeClr val="bg1"/>
                </a:solidFill>
                <a:latin typeface="Poppins" panose="00000500000000000000" pitchFamily="2" charset="0"/>
                <a:cs typeface="Poppins" panose="00000500000000000000" pitchFamily="2" charset="0"/>
              </a:rPr>
              <a:t>wifi</a:t>
            </a:r>
            <a:r>
              <a:rPr lang="en-US" sz="2400" dirty="0">
                <a:solidFill>
                  <a:schemeClr val="bg1"/>
                </a:solidFill>
                <a:latin typeface="Poppins" panose="00000500000000000000" pitchFamily="2" charset="0"/>
                <a:cs typeface="Poppins" panose="00000500000000000000" pitchFamily="2" charset="0"/>
              </a:rPr>
              <a:t>.</a:t>
            </a:r>
          </a:p>
        </p:txBody>
      </p:sp>
    </p:spTree>
    <p:extLst>
      <p:ext uri="{BB962C8B-B14F-4D97-AF65-F5344CB8AC3E}">
        <p14:creationId xmlns:p14="http://schemas.microsoft.com/office/powerpoint/2010/main" val="21777252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69CCEB-BA40-160A-86FB-9D5634941A8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081E3C-441D-C6C3-3083-FCE9838713E0}"/>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88BFC75-10BF-C77C-1516-82F85484B691}"/>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9FA16B-F29B-75C8-8A94-EF90EA5DF35C}"/>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2EFF0915-246A-A6A7-CA15-4CE5A0C2D65D}"/>
              </a:ext>
            </a:extLst>
          </p:cNvPr>
          <p:cNvSpPr txBox="1"/>
          <p:nvPr/>
        </p:nvSpPr>
        <p:spPr>
          <a:xfrm>
            <a:off x="17768959"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
        <p:nvSpPr>
          <p:cNvPr id="24" name="Freeform 3">
            <a:extLst>
              <a:ext uri="{FF2B5EF4-FFF2-40B4-BE49-F238E27FC236}">
                <a16:creationId xmlns:a16="http://schemas.microsoft.com/office/drawing/2014/main" id="{BE88CEFC-33C1-979D-BF70-667379E2B4A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5" name="Freeform 4">
            <a:extLst>
              <a:ext uri="{FF2B5EF4-FFF2-40B4-BE49-F238E27FC236}">
                <a16:creationId xmlns:a16="http://schemas.microsoft.com/office/drawing/2014/main" id="{295F2A73-0AE3-5C7E-1457-01CA20C64D77}"/>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6" name="Freeform 5">
            <a:extLst>
              <a:ext uri="{FF2B5EF4-FFF2-40B4-BE49-F238E27FC236}">
                <a16:creationId xmlns:a16="http://schemas.microsoft.com/office/drawing/2014/main" id="{A68BB81F-9D8E-6CB8-2760-A890CDB8DB12}"/>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7" name="Freeform 7">
            <a:extLst>
              <a:ext uri="{FF2B5EF4-FFF2-40B4-BE49-F238E27FC236}">
                <a16:creationId xmlns:a16="http://schemas.microsoft.com/office/drawing/2014/main" id="{5A14CAAD-7C2A-C1D4-8405-C8A823A7D5A8}"/>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28" name="Group 8">
            <a:extLst>
              <a:ext uri="{FF2B5EF4-FFF2-40B4-BE49-F238E27FC236}">
                <a16:creationId xmlns:a16="http://schemas.microsoft.com/office/drawing/2014/main" id="{C559526E-D327-74C6-5808-811E0D95FA74}"/>
              </a:ext>
            </a:extLst>
          </p:cNvPr>
          <p:cNvGrpSpPr/>
          <p:nvPr/>
        </p:nvGrpSpPr>
        <p:grpSpPr>
          <a:xfrm>
            <a:off x="2032728" y="4182416"/>
            <a:ext cx="6526927" cy="2730483"/>
            <a:chOff x="0" y="0"/>
            <a:chExt cx="1011192" cy="423023"/>
          </a:xfrm>
        </p:grpSpPr>
        <p:sp>
          <p:nvSpPr>
            <p:cNvPr id="29" name="Freeform 9">
              <a:extLst>
                <a:ext uri="{FF2B5EF4-FFF2-40B4-BE49-F238E27FC236}">
                  <a16:creationId xmlns:a16="http://schemas.microsoft.com/office/drawing/2014/main" id="{B4AD3798-01BD-3021-FE33-DDF760DBB178}"/>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0" name="TextBox 13">
            <a:extLst>
              <a:ext uri="{FF2B5EF4-FFF2-40B4-BE49-F238E27FC236}">
                <a16:creationId xmlns:a16="http://schemas.microsoft.com/office/drawing/2014/main" id="{5BF9DE4C-1414-630F-CBA5-4DA11EB5F614}"/>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1" name="TextBox 14">
            <a:extLst>
              <a:ext uri="{FF2B5EF4-FFF2-40B4-BE49-F238E27FC236}">
                <a16:creationId xmlns:a16="http://schemas.microsoft.com/office/drawing/2014/main" id="{E5C2B29F-E266-2B1C-19BD-24D16C78132D}"/>
              </a:ext>
            </a:extLst>
          </p:cNvPr>
          <p:cNvSpPr txBox="1"/>
          <p:nvPr/>
        </p:nvSpPr>
        <p:spPr>
          <a:xfrm>
            <a:off x="9884594" y="3765182"/>
            <a:ext cx="6704049" cy="3564950"/>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What sets this project apart is its innovative integration of AI into the V2V system. Traditional V2V systems typically rely on pre-defined protocols for data sharing and decision-making. However, by embedding AI, this system gains the ability to predict incidents proactively, automate critical decisions, and continuously learn from new data.</a:t>
            </a:r>
          </a:p>
        </p:txBody>
      </p:sp>
      <p:sp>
        <p:nvSpPr>
          <p:cNvPr id="15360" name="Freeform 8">
            <a:extLst>
              <a:ext uri="{FF2B5EF4-FFF2-40B4-BE49-F238E27FC236}">
                <a16:creationId xmlns:a16="http://schemas.microsoft.com/office/drawing/2014/main" id="{21B49F19-664E-4A87-6C19-36490DEA08CE}"/>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Tree>
    <p:extLst>
      <p:ext uri="{BB962C8B-B14F-4D97-AF65-F5344CB8AC3E}">
        <p14:creationId xmlns:p14="http://schemas.microsoft.com/office/powerpoint/2010/main" val="37940170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474C7-E14D-39A9-0103-EDCB706CC13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8F46DBA-32EF-47F7-0370-9D1FAC9EBA3D}"/>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E8EE6BA0-89DC-E6CF-C19D-0EC6D81EE6D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F7D1B6F7-21B1-00D7-B4C1-492FB4FB6AF9}"/>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7D29E104-9EDF-4ACA-92FF-0DD727EBDACF}"/>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F434CBA5-0FDD-443C-B8CF-EBDEC89EEDE6}"/>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AB3F8B19-D19A-65EE-8C6E-9F5048C3BFE3}"/>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31AC4E99-D227-36F4-7D45-1BE5D4FE7C3C}"/>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F112928-29D1-385C-2823-8E315798E44E}"/>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D1A25963-1788-DF20-9CE0-69019F9BE3B9}"/>
              </a:ext>
            </a:extLst>
          </p:cNvPr>
          <p:cNvSpPr txBox="1"/>
          <p:nvPr/>
        </p:nvSpPr>
        <p:spPr>
          <a:xfrm>
            <a:off x="9688520" y="3908726"/>
            <a:ext cx="6704049" cy="3693191"/>
          </a:xfrm>
          <a:prstGeom prst="rect">
            <a:avLst/>
          </a:prstGeom>
        </p:spPr>
        <p:txBody>
          <a:bodyPr lIns="0" tIns="0" rIns="0" bIns="0" rtlCol="0" anchor="t">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For example, as more vehicles equipped with this system enter the network, the AI becomes more intelligent through shared experiences, improving its accuracy and adaptability over time. This self-learning capability ensures that the system remains effective as traffic conditions evolve, providing long-term value and scalability.</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9821665E-4CF8-970E-6BBD-6CF73F2215E5}"/>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TextBox 2">
            <a:extLst>
              <a:ext uri="{FF2B5EF4-FFF2-40B4-BE49-F238E27FC236}">
                <a16:creationId xmlns:a16="http://schemas.microsoft.com/office/drawing/2014/main" id="{FBC778ED-8FCD-B5B0-100D-3615F3326D62}"/>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23</a:t>
            </a:r>
          </a:p>
        </p:txBody>
      </p:sp>
    </p:spTree>
    <p:extLst>
      <p:ext uri="{BB962C8B-B14F-4D97-AF65-F5344CB8AC3E}">
        <p14:creationId xmlns:p14="http://schemas.microsoft.com/office/powerpoint/2010/main" val="15461526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54F973-29F7-C205-8779-9290B1E627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14E6C25-BAE1-5529-9720-A377473DFC36}"/>
              </a:ext>
            </a:extLst>
          </p:cNvPr>
          <p:cNvPicPr>
            <a:picLocks noChangeAspect="1"/>
          </p:cNvPicPr>
          <p:nvPr/>
        </p:nvPicPr>
        <p:blipFill>
          <a:blip r:embed="rId2"/>
          <a:stretch>
            <a:fillRect/>
          </a:stretch>
        </p:blipFill>
        <p:spPr>
          <a:xfrm>
            <a:off x="-152401" y="0"/>
            <a:ext cx="22032401" cy="10629900"/>
          </a:xfrm>
          <a:prstGeom prst="rect">
            <a:avLst/>
          </a:prstGeom>
        </p:spPr>
      </p:pic>
      <p:sp>
        <p:nvSpPr>
          <p:cNvPr id="28" name="Freeform 3">
            <a:extLst>
              <a:ext uri="{FF2B5EF4-FFF2-40B4-BE49-F238E27FC236}">
                <a16:creationId xmlns:a16="http://schemas.microsoft.com/office/drawing/2014/main" id="{F988B3A2-7847-DD29-030C-8CBA42CA4D3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4">
            <a:extLst>
              <a:ext uri="{FF2B5EF4-FFF2-40B4-BE49-F238E27FC236}">
                <a16:creationId xmlns:a16="http://schemas.microsoft.com/office/drawing/2014/main" id="{8C15E999-F6C0-5E1F-01B2-1AE4879FE3B6}"/>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30" name="Freeform 5">
            <a:extLst>
              <a:ext uri="{FF2B5EF4-FFF2-40B4-BE49-F238E27FC236}">
                <a16:creationId xmlns:a16="http://schemas.microsoft.com/office/drawing/2014/main" id="{4DFF1B31-C2F0-DF3A-F6A7-CF285DE0BAF7}"/>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31" name="Freeform 7">
            <a:extLst>
              <a:ext uri="{FF2B5EF4-FFF2-40B4-BE49-F238E27FC236}">
                <a16:creationId xmlns:a16="http://schemas.microsoft.com/office/drawing/2014/main" id="{E849E91B-D868-C687-D453-C660E5959519}"/>
              </a:ext>
            </a:extLst>
          </p:cNvPr>
          <p:cNvSpPr/>
          <p:nvPr/>
        </p:nvSpPr>
        <p:spPr>
          <a:xfrm>
            <a:off x="1675052" y="3381068"/>
            <a:ext cx="6903652" cy="4606619"/>
          </a:xfrm>
          <a:custGeom>
            <a:avLst/>
            <a:gdLst/>
            <a:ahLst/>
            <a:cxnLst/>
            <a:rect l="l" t="t" r="r" b="b"/>
            <a:pathLst>
              <a:path w="6903652" h="4606619">
                <a:moveTo>
                  <a:pt x="0" y="0"/>
                </a:moveTo>
                <a:lnTo>
                  <a:pt x="6903653" y="0"/>
                </a:lnTo>
                <a:lnTo>
                  <a:pt x="6903653" y="4606619"/>
                </a:lnTo>
                <a:lnTo>
                  <a:pt x="0" y="460661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grpSp>
        <p:nvGrpSpPr>
          <p:cNvPr id="32" name="Group 8">
            <a:extLst>
              <a:ext uri="{FF2B5EF4-FFF2-40B4-BE49-F238E27FC236}">
                <a16:creationId xmlns:a16="http://schemas.microsoft.com/office/drawing/2014/main" id="{5A67F284-84A0-48EF-CB12-EA0258DB335B}"/>
              </a:ext>
            </a:extLst>
          </p:cNvPr>
          <p:cNvGrpSpPr/>
          <p:nvPr/>
        </p:nvGrpSpPr>
        <p:grpSpPr>
          <a:xfrm>
            <a:off x="2032728" y="4182416"/>
            <a:ext cx="6526927" cy="2730483"/>
            <a:chOff x="0" y="0"/>
            <a:chExt cx="1011192" cy="423023"/>
          </a:xfrm>
        </p:grpSpPr>
        <p:sp>
          <p:nvSpPr>
            <p:cNvPr id="33" name="Freeform 9">
              <a:extLst>
                <a:ext uri="{FF2B5EF4-FFF2-40B4-BE49-F238E27FC236}">
                  <a16:creationId xmlns:a16="http://schemas.microsoft.com/office/drawing/2014/main" id="{7990378A-BD35-5FC4-6EB0-1AA76E9E4214}"/>
                </a:ext>
              </a:extLst>
            </p:cNvPr>
            <p:cNvSpPr/>
            <p:nvPr/>
          </p:nvSpPr>
          <p:spPr>
            <a:xfrm>
              <a:off x="0" y="0"/>
              <a:ext cx="1011192" cy="423023"/>
            </a:xfrm>
            <a:custGeom>
              <a:avLst/>
              <a:gdLst/>
              <a:ahLst/>
              <a:cxnLst/>
              <a:rect l="l" t="t" r="r" b="b"/>
              <a:pathLst>
                <a:path w="1011192" h="423023">
                  <a:moveTo>
                    <a:pt x="0" y="0"/>
                  </a:moveTo>
                  <a:lnTo>
                    <a:pt x="1011192" y="0"/>
                  </a:lnTo>
                  <a:lnTo>
                    <a:pt x="1011192" y="423023"/>
                  </a:lnTo>
                  <a:lnTo>
                    <a:pt x="0" y="423023"/>
                  </a:lnTo>
                  <a:close/>
                </a:path>
              </a:pathLst>
            </a:custGeom>
            <a:blipFill>
              <a:blip r:embed="rId9"/>
              <a:stretch>
                <a:fillRect t="-21" b="-59437"/>
              </a:stretch>
            </a:blipFill>
          </p:spPr>
        </p:sp>
      </p:grpSp>
      <p:sp>
        <p:nvSpPr>
          <p:cNvPr id="34" name="TextBox 13">
            <a:extLst>
              <a:ext uri="{FF2B5EF4-FFF2-40B4-BE49-F238E27FC236}">
                <a16:creationId xmlns:a16="http://schemas.microsoft.com/office/drawing/2014/main" id="{0E43D6CF-8D4D-F32D-6CC4-95C4080C6A35}"/>
              </a:ext>
            </a:extLst>
          </p:cNvPr>
          <p:cNvSpPr txBox="1"/>
          <p:nvPr/>
        </p:nvSpPr>
        <p:spPr>
          <a:xfrm>
            <a:off x="1776071" y="2237866"/>
            <a:ext cx="6802634"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INNOVATIONS</a:t>
            </a:r>
          </a:p>
        </p:txBody>
      </p:sp>
      <p:sp>
        <p:nvSpPr>
          <p:cNvPr id="35" name="TextBox 14">
            <a:extLst>
              <a:ext uri="{FF2B5EF4-FFF2-40B4-BE49-F238E27FC236}">
                <a16:creationId xmlns:a16="http://schemas.microsoft.com/office/drawing/2014/main" id="{B849D3DC-259C-6F1D-50C7-DCD550903BE4}"/>
              </a:ext>
            </a:extLst>
          </p:cNvPr>
          <p:cNvSpPr txBox="1"/>
          <p:nvPr/>
        </p:nvSpPr>
        <p:spPr>
          <a:xfrm>
            <a:off x="9908899" y="4107819"/>
            <a:ext cx="7236101" cy="2896819"/>
          </a:xfrm>
          <a:prstGeom prst="rect">
            <a:avLst/>
          </a:prstGeom>
        </p:spPr>
        <p:txBody>
          <a:bodyPr wrap="square" lIns="0" tIns="0" rIns="0" bIns="0" rtlCol="0" anchor="t">
            <a:spAutoFit/>
          </a:bodyPr>
          <a:lstStyle/>
          <a:p>
            <a:pPr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By combining cutting-edge hardware, intelligent software, and innovative approaches, this project not only addresses existing traffic issues but also lays the foundation for a future where transportation is safer, more efficient, and deeply interconnected.</a:t>
            </a:r>
          </a:p>
          <a:p>
            <a:pPr marL="0" marR="0" algn="just">
              <a:lnSpc>
                <a:spcPct val="115000"/>
              </a:lnSpc>
              <a:spcAft>
                <a:spcPts val="1000"/>
              </a:spcAft>
            </a:pPr>
            <a:endPar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endParaRPr>
          </a:p>
        </p:txBody>
      </p:sp>
      <p:sp>
        <p:nvSpPr>
          <p:cNvPr id="36" name="Freeform 8">
            <a:extLst>
              <a:ext uri="{FF2B5EF4-FFF2-40B4-BE49-F238E27FC236}">
                <a16:creationId xmlns:a16="http://schemas.microsoft.com/office/drawing/2014/main" id="{2E02BE44-0DA4-D3B1-666A-3AA1FF92AF1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2" name="TextBox 2">
            <a:extLst>
              <a:ext uri="{FF2B5EF4-FFF2-40B4-BE49-F238E27FC236}">
                <a16:creationId xmlns:a16="http://schemas.microsoft.com/office/drawing/2014/main" id="{699FA4C1-96C2-5ED7-01FE-5C76C7E92049}"/>
              </a:ext>
            </a:extLst>
          </p:cNvPr>
          <p:cNvSpPr txBox="1"/>
          <p:nvPr/>
        </p:nvSpPr>
        <p:spPr>
          <a:xfrm>
            <a:off x="17768958"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24</a:t>
            </a:r>
          </a:p>
        </p:txBody>
      </p:sp>
    </p:spTree>
    <p:extLst>
      <p:ext uri="{BB962C8B-B14F-4D97-AF65-F5344CB8AC3E}">
        <p14:creationId xmlns:p14="http://schemas.microsoft.com/office/powerpoint/2010/main" val="86663683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081036" y="1884386"/>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DEVELOPMENT PATH</a:t>
            </a:r>
          </a:p>
        </p:txBody>
      </p:sp>
      <p:sp>
        <p:nvSpPr>
          <p:cNvPr id="9" name="TextBox 9"/>
          <p:cNvSpPr txBox="1"/>
          <p:nvPr/>
        </p:nvSpPr>
        <p:spPr>
          <a:xfrm>
            <a:off x="5081036" y="2712002"/>
            <a:ext cx="9729934" cy="1046692"/>
          </a:xfrm>
          <a:prstGeom prst="rect">
            <a:avLst/>
          </a:prstGeom>
        </p:spPr>
        <p:txBody>
          <a:bodyPr lIns="0" tIns="0" rIns="0" bIns="0" rtlCol="0" anchor="t">
            <a:spAutoFit/>
          </a:bodyPr>
          <a:lstStyle/>
          <a:p>
            <a:pPr algn="l">
              <a:lnSpc>
                <a:spcPts val="7203"/>
              </a:lnSpc>
            </a:pPr>
            <a:r>
              <a:rPr lang="en-US" sz="6002" b="1">
                <a:solidFill>
                  <a:srgbClr val="1DFAFA"/>
                </a:solidFill>
                <a:latin typeface="Neo Tech Bold"/>
                <a:ea typeface="Neo Tech Bold"/>
                <a:cs typeface="Neo Tech Bold"/>
                <a:sym typeface="Neo Tech Bold"/>
              </a:rPr>
              <a:t> FROM V2V TO V2X</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2"/>
            <a:stretch>
              <a:fillRect/>
            </a:stretch>
          </a:blipFill>
        </p:spPr>
      </p:sp>
      <p:grpSp>
        <p:nvGrpSpPr>
          <p:cNvPr id="11" name="Group 11"/>
          <p:cNvGrpSpPr/>
          <p:nvPr/>
        </p:nvGrpSpPr>
        <p:grpSpPr>
          <a:xfrm>
            <a:off x="4602546" y="4539744"/>
            <a:ext cx="4322949" cy="4243326"/>
            <a:chOff x="0" y="0"/>
            <a:chExt cx="5763932" cy="5657768"/>
          </a:xfrm>
        </p:grpSpPr>
        <p:sp>
          <p:nvSpPr>
            <p:cNvPr id="12" name="Freeform 12"/>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3" name="Freeform 13"/>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14" name="TextBox 14"/>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Vehicle-to-Pedestrian</a:t>
              </a:r>
            </a:p>
          </p:txBody>
        </p:sp>
        <p:sp>
          <p:nvSpPr>
            <p:cNvPr id="15" name="TextBox 15"/>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Connecting with pedestrians' mobile devices to enhance safety in urban areas</a:t>
              </a:r>
            </a:p>
          </p:txBody>
        </p:sp>
        <p:sp>
          <p:nvSpPr>
            <p:cNvPr id="16" name="TextBox 16"/>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2</a:t>
              </a:r>
            </a:p>
          </p:txBody>
        </p:sp>
      </p:grpSp>
      <p:grpSp>
        <p:nvGrpSpPr>
          <p:cNvPr id="17" name="Group 17"/>
          <p:cNvGrpSpPr/>
          <p:nvPr/>
        </p:nvGrpSpPr>
        <p:grpSpPr>
          <a:xfrm>
            <a:off x="9246648" y="4539744"/>
            <a:ext cx="4322949" cy="4243326"/>
            <a:chOff x="0" y="0"/>
            <a:chExt cx="5763932" cy="5657768"/>
          </a:xfrm>
        </p:grpSpPr>
        <p:sp>
          <p:nvSpPr>
            <p:cNvPr id="18" name="Freeform 18"/>
            <p:cNvSpPr/>
            <p:nvPr/>
          </p:nvSpPr>
          <p:spPr>
            <a:xfrm>
              <a:off x="446074" y="339911"/>
              <a:ext cx="5317858" cy="5317858"/>
            </a:xfrm>
            <a:custGeom>
              <a:avLst/>
              <a:gdLst/>
              <a:ahLst/>
              <a:cxnLst/>
              <a:rect l="l" t="t" r="r" b="b"/>
              <a:pathLst>
                <a:path w="5317858" h="5317858">
                  <a:moveTo>
                    <a:pt x="0" y="0"/>
                  </a:moveTo>
                  <a:lnTo>
                    <a:pt x="5317858" y="0"/>
                  </a:lnTo>
                  <a:lnTo>
                    <a:pt x="5317858" y="5317857"/>
                  </a:lnTo>
                  <a:lnTo>
                    <a:pt x="0" y="5317857"/>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9" name="Freeform 19"/>
            <p:cNvSpPr/>
            <p:nvPr/>
          </p:nvSpPr>
          <p:spPr>
            <a:xfrm>
              <a:off x="0" y="0"/>
              <a:ext cx="1741261" cy="1942829"/>
            </a:xfrm>
            <a:custGeom>
              <a:avLst/>
              <a:gdLst/>
              <a:ahLst/>
              <a:cxnLst/>
              <a:rect l="l" t="t" r="r" b="b"/>
              <a:pathLst>
                <a:path w="1741261" h="1942829">
                  <a:moveTo>
                    <a:pt x="0" y="0"/>
                  </a:moveTo>
                  <a:lnTo>
                    <a:pt x="1741261" y="0"/>
                  </a:lnTo>
                  <a:lnTo>
                    <a:pt x="1741261" y="1942829"/>
                  </a:lnTo>
                  <a:lnTo>
                    <a:pt x="0" y="1942829"/>
                  </a:lnTo>
                  <a:lnTo>
                    <a:pt x="0" y="0"/>
                  </a:lnTo>
                  <a:close/>
                </a:path>
              </a:pathLst>
            </a:custGeom>
            <a:blipFill>
              <a:blip r:embed="rId5"/>
              <a:stretch>
                <a:fillRect/>
              </a:stretch>
            </a:blipFill>
          </p:spPr>
        </p:sp>
        <p:sp>
          <p:nvSpPr>
            <p:cNvPr id="20" name="TextBox 20"/>
            <p:cNvSpPr txBox="1"/>
            <p:nvPr/>
          </p:nvSpPr>
          <p:spPr>
            <a:xfrm>
              <a:off x="1467871" y="1240595"/>
              <a:ext cx="3740192" cy="99582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Vehicle-to-Network</a:t>
              </a:r>
            </a:p>
          </p:txBody>
        </p:sp>
        <p:sp>
          <p:nvSpPr>
            <p:cNvPr id="21" name="TextBox 21"/>
            <p:cNvSpPr txBox="1"/>
            <p:nvPr/>
          </p:nvSpPr>
          <p:spPr>
            <a:xfrm>
              <a:off x="1358449" y="2640766"/>
              <a:ext cx="3959036" cy="1701921"/>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Accessing real-time data such as weather, traffic conditions, and infotainment services</a:t>
              </a:r>
            </a:p>
          </p:txBody>
        </p:sp>
        <p:sp>
          <p:nvSpPr>
            <p:cNvPr id="22" name="TextBox 22"/>
            <p:cNvSpPr txBox="1"/>
            <p:nvPr/>
          </p:nvSpPr>
          <p:spPr>
            <a:xfrm>
              <a:off x="477320" y="448297"/>
              <a:ext cx="881129" cy="773249"/>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3</a:t>
              </a:r>
            </a:p>
          </p:txBody>
        </p:sp>
      </p:grpSp>
      <p:sp>
        <p:nvSpPr>
          <p:cNvPr id="23" name="Freeform 23"/>
          <p:cNvSpPr/>
          <p:nvPr/>
        </p:nvSpPr>
        <p:spPr>
          <a:xfrm>
            <a:off x="14123228"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4" name="Freeform 24"/>
          <p:cNvSpPr/>
          <p:nvPr/>
        </p:nvSpPr>
        <p:spPr>
          <a:xfrm>
            <a:off x="13788672"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25" name="TextBox 25"/>
          <p:cNvSpPr txBox="1"/>
          <p:nvPr/>
        </p:nvSpPr>
        <p:spPr>
          <a:xfrm>
            <a:off x="15199392" y="5474953"/>
            <a:ext cx="2224975"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Vehicle-to-Grid</a:t>
            </a:r>
          </a:p>
        </p:txBody>
      </p:sp>
      <p:sp>
        <p:nvSpPr>
          <p:cNvPr id="26" name="TextBox 26"/>
          <p:cNvSpPr txBox="1"/>
          <p:nvPr/>
        </p:nvSpPr>
        <p:spPr>
          <a:xfrm>
            <a:off x="14807509" y="6525081"/>
            <a:ext cx="2969277" cy="1585580"/>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Interaction with the power grid to optimize energy usage and support electric vehicles</a:t>
            </a:r>
          </a:p>
        </p:txBody>
      </p:sp>
      <p:sp>
        <p:nvSpPr>
          <p:cNvPr id="27" name="TextBox 27"/>
          <p:cNvSpPr txBox="1"/>
          <p:nvPr/>
        </p:nvSpPr>
        <p:spPr>
          <a:xfrm>
            <a:off x="14146662"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4</a:t>
            </a:r>
          </a:p>
        </p:txBody>
      </p:sp>
      <p:sp>
        <p:nvSpPr>
          <p:cNvPr id="28" name="Freeform 28"/>
          <p:cNvSpPr/>
          <p:nvPr/>
        </p:nvSpPr>
        <p:spPr>
          <a:xfrm>
            <a:off x="395649" y="4794677"/>
            <a:ext cx="3988393" cy="3988393"/>
          </a:xfrm>
          <a:custGeom>
            <a:avLst/>
            <a:gdLst/>
            <a:ahLst/>
            <a:cxnLst/>
            <a:rect l="l" t="t" r="r" b="b"/>
            <a:pathLst>
              <a:path w="3988393" h="3988393">
                <a:moveTo>
                  <a:pt x="0" y="0"/>
                </a:moveTo>
                <a:lnTo>
                  <a:pt x="3988393" y="0"/>
                </a:lnTo>
                <a:lnTo>
                  <a:pt x="3988393" y="3988393"/>
                </a:lnTo>
                <a:lnTo>
                  <a:pt x="0" y="39883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9" name="Freeform 29"/>
          <p:cNvSpPr/>
          <p:nvPr/>
        </p:nvSpPr>
        <p:spPr>
          <a:xfrm>
            <a:off x="61093" y="4539744"/>
            <a:ext cx="1305946" cy="1457122"/>
          </a:xfrm>
          <a:custGeom>
            <a:avLst/>
            <a:gdLst/>
            <a:ahLst/>
            <a:cxnLst/>
            <a:rect l="l" t="t" r="r" b="b"/>
            <a:pathLst>
              <a:path w="1305946" h="1457122">
                <a:moveTo>
                  <a:pt x="0" y="0"/>
                </a:moveTo>
                <a:lnTo>
                  <a:pt x="1305945" y="0"/>
                </a:lnTo>
                <a:lnTo>
                  <a:pt x="1305945" y="1457122"/>
                </a:lnTo>
                <a:lnTo>
                  <a:pt x="0" y="1457122"/>
                </a:lnTo>
                <a:lnTo>
                  <a:pt x="0" y="0"/>
                </a:lnTo>
                <a:close/>
              </a:path>
            </a:pathLst>
          </a:custGeom>
          <a:blipFill>
            <a:blip r:embed="rId5"/>
            <a:stretch>
              <a:fillRect/>
            </a:stretch>
          </a:blipFill>
        </p:spPr>
      </p:sp>
      <p:sp>
        <p:nvSpPr>
          <p:cNvPr id="30" name="TextBox 30"/>
          <p:cNvSpPr txBox="1"/>
          <p:nvPr/>
        </p:nvSpPr>
        <p:spPr>
          <a:xfrm>
            <a:off x="1161996" y="5474953"/>
            <a:ext cx="2805144" cy="742108"/>
          </a:xfrm>
          <a:prstGeom prst="rect">
            <a:avLst/>
          </a:prstGeom>
        </p:spPr>
        <p:txBody>
          <a:bodyPr lIns="0" tIns="0" rIns="0" bIns="0" rtlCol="0" anchor="t">
            <a:spAutoFit/>
          </a:bodyPr>
          <a:lstStyle/>
          <a:p>
            <a:pPr algn="ctr">
              <a:lnSpc>
                <a:spcPts val="2907"/>
              </a:lnSpc>
              <a:spcBef>
                <a:spcPct val="0"/>
              </a:spcBef>
            </a:pPr>
            <a:r>
              <a:rPr lang="en-US" sz="2692" b="1">
                <a:solidFill>
                  <a:srgbClr val="FFFFFF"/>
                </a:solidFill>
                <a:latin typeface="Raleway Bold"/>
                <a:ea typeface="Raleway Bold"/>
                <a:cs typeface="Raleway Bold"/>
                <a:sym typeface="Raleway Bold"/>
              </a:rPr>
              <a:t>Vehicle-to-Infrastructure</a:t>
            </a:r>
          </a:p>
        </p:txBody>
      </p:sp>
      <p:sp>
        <p:nvSpPr>
          <p:cNvPr id="31" name="TextBox 31"/>
          <p:cNvSpPr txBox="1"/>
          <p:nvPr/>
        </p:nvSpPr>
        <p:spPr>
          <a:xfrm>
            <a:off x="978703" y="6525081"/>
            <a:ext cx="3071393" cy="1273373"/>
          </a:xfrm>
          <a:prstGeom prst="rect">
            <a:avLst/>
          </a:prstGeom>
        </p:spPr>
        <p:txBody>
          <a:bodyPr lIns="0" tIns="0" rIns="0" bIns="0" rtlCol="0" anchor="t">
            <a:spAutoFit/>
          </a:bodyPr>
          <a:lstStyle/>
          <a:p>
            <a:pPr algn="ctr">
              <a:lnSpc>
                <a:spcPts val="2489"/>
              </a:lnSpc>
              <a:spcBef>
                <a:spcPct val="0"/>
              </a:spcBef>
            </a:pPr>
            <a:r>
              <a:rPr lang="en-US" sz="2304">
                <a:solidFill>
                  <a:srgbClr val="FFFFFF"/>
                </a:solidFill>
                <a:latin typeface="Raleway"/>
                <a:ea typeface="Raleway"/>
                <a:cs typeface="Raleway"/>
                <a:sym typeface="Raleway"/>
              </a:rPr>
              <a:t>Communication with traffic lights, road sensors, and digital signage</a:t>
            </a:r>
          </a:p>
        </p:txBody>
      </p:sp>
      <p:sp>
        <p:nvSpPr>
          <p:cNvPr id="32" name="TextBox 32"/>
          <p:cNvSpPr txBox="1"/>
          <p:nvPr/>
        </p:nvSpPr>
        <p:spPr>
          <a:xfrm>
            <a:off x="419083" y="4887873"/>
            <a:ext cx="660846" cy="568030"/>
          </a:xfrm>
          <a:prstGeom prst="rect">
            <a:avLst/>
          </a:prstGeom>
        </p:spPr>
        <p:txBody>
          <a:bodyPr lIns="0" tIns="0" rIns="0" bIns="0" rtlCol="0" anchor="t">
            <a:spAutoFit/>
          </a:bodyPr>
          <a:lstStyle/>
          <a:p>
            <a:pPr algn="ctr">
              <a:lnSpc>
                <a:spcPts val="4373"/>
              </a:lnSpc>
              <a:spcBef>
                <a:spcPct val="0"/>
              </a:spcBef>
            </a:pPr>
            <a:r>
              <a:rPr lang="en-US" sz="4049" b="1">
                <a:solidFill>
                  <a:srgbClr val="FFFFFF"/>
                </a:solidFill>
                <a:latin typeface="Raleway Bold"/>
                <a:ea typeface="Raleway Bold"/>
                <a:cs typeface="Raleway Bold"/>
                <a:sym typeface="Raleway Bold"/>
              </a:rPr>
              <a:t>1</a:t>
            </a:r>
          </a:p>
        </p:txBody>
      </p:sp>
      <p:sp>
        <p:nvSpPr>
          <p:cNvPr id="33" name="TextBox 33"/>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25</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8B3D55-8DBB-C138-5192-3A3D0B61E0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C7C694B-6AAD-AAAA-F6EC-79F0CAE39D9B}"/>
              </a:ext>
            </a:extLst>
          </p:cNvPr>
          <p:cNvPicPr>
            <a:picLocks noChangeAspect="1"/>
          </p:cNvPicPr>
          <p:nvPr/>
        </p:nvPicPr>
        <p:blipFill>
          <a:blip r:embed="rId2"/>
          <a:stretch>
            <a:fillRect/>
          </a:stretch>
        </p:blipFill>
        <p:spPr>
          <a:xfrm>
            <a:off x="-152401" y="0"/>
            <a:ext cx="22032401" cy="10629900"/>
          </a:xfrm>
          <a:prstGeom prst="rect">
            <a:avLst/>
          </a:prstGeom>
        </p:spPr>
      </p:pic>
      <p:sp>
        <p:nvSpPr>
          <p:cNvPr id="21" name="Freeform 3">
            <a:extLst>
              <a:ext uri="{FF2B5EF4-FFF2-40B4-BE49-F238E27FC236}">
                <a16:creationId xmlns:a16="http://schemas.microsoft.com/office/drawing/2014/main" id="{DBD5EE98-F97B-6141-6CF4-037F49843C80}"/>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2" name="Freeform 4">
            <a:extLst>
              <a:ext uri="{FF2B5EF4-FFF2-40B4-BE49-F238E27FC236}">
                <a16:creationId xmlns:a16="http://schemas.microsoft.com/office/drawing/2014/main" id="{183C5772-7B7D-530B-4DEF-7E10F2C94300}"/>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23" name="Freeform 5">
            <a:extLst>
              <a:ext uri="{FF2B5EF4-FFF2-40B4-BE49-F238E27FC236}">
                <a16:creationId xmlns:a16="http://schemas.microsoft.com/office/drawing/2014/main" id="{A5631483-2593-499D-8995-69C0CE932DA6}"/>
              </a:ext>
            </a:extLst>
          </p:cNvPr>
          <p:cNvSpPr/>
          <p:nvPr/>
        </p:nvSpPr>
        <p:spPr>
          <a:xfrm>
            <a:off x="333813" y="9576775"/>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25" name="Freeform 7">
            <a:extLst>
              <a:ext uri="{FF2B5EF4-FFF2-40B4-BE49-F238E27FC236}">
                <a16:creationId xmlns:a16="http://schemas.microsoft.com/office/drawing/2014/main" id="{3B316BFE-ABED-9E3A-A09F-808E508E6D14}"/>
              </a:ext>
            </a:extLst>
          </p:cNvPr>
          <p:cNvSpPr/>
          <p:nvPr/>
        </p:nvSpPr>
        <p:spPr>
          <a:xfrm>
            <a:off x="13006462" y="2345931"/>
            <a:ext cx="3598971" cy="5754169"/>
          </a:xfrm>
          <a:custGeom>
            <a:avLst/>
            <a:gdLst/>
            <a:ahLst/>
            <a:cxnLst/>
            <a:rect l="l" t="t" r="r" b="b"/>
            <a:pathLst>
              <a:path w="3598971" h="5754169">
                <a:moveTo>
                  <a:pt x="0" y="0"/>
                </a:moveTo>
                <a:lnTo>
                  <a:pt x="3598971" y="0"/>
                </a:lnTo>
                <a:lnTo>
                  <a:pt x="3598971" y="5754169"/>
                </a:lnTo>
                <a:lnTo>
                  <a:pt x="0" y="575416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29" name="TextBox 11">
            <a:extLst>
              <a:ext uri="{FF2B5EF4-FFF2-40B4-BE49-F238E27FC236}">
                <a16:creationId xmlns:a16="http://schemas.microsoft.com/office/drawing/2014/main" id="{EA90BABF-1DC7-DE3D-7D89-57A05B371A56}"/>
              </a:ext>
            </a:extLst>
          </p:cNvPr>
          <p:cNvSpPr txBox="1"/>
          <p:nvPr/>
        </p:nvSpPr>
        <p:spPr>
          <a:xfrm>
            <a:off x="1925928" y="2232499"/>
            <a:ext cx="8134270"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EXPECTED OUTCOMES</a:t>
            </a:r>
          </a:p>
        </p:txBody>
      </p:sp>
      <p:sp>
        <p:nvSpPr>
          <p:cNvPr id="30" name="TextBox 12">
            <a:extLst>
              <a:ext uri="{FF2B5EF4-FFF2-40B4-BE49-F238E27FC236}">
                <a16:creationId xmlns:a16="http://schemas.microsoft.com/office/drawing/2014/main" id="{41A784EE-7C62-7A4C-2417-B31A9828CEAD}"/>
              </a:ext>
            </a:extLst>
          </p:cNvPr>
          <p:cNvSpPr txBox="1"/>
          <p:nvPr/>
        </p:nvSpPr>
        <p:spPr>
          <a:xfrm>
            <a:off x="963171" y="3599113"/>
            <a:ext cx="10422130" cy="5060103"/>
          </a:xfrm>
          <a:prstGeom prst="rect">
            <a:avLst/>
          </a:prstGeom>
        </p:spPr>
        <p:txBody>
          <a:bodyPr lIns="0" tIns="0" rIns="0" bIns="0" rtlCol="0" anchor="t">
            <a:spAutoFit/>
          </a:bodyPr>
          <a:lstStyle/>
          <a:p>
            <a:pPr algn="just">
              <a:lnSpc>
                <a:spcPct val="115000"/>
              </a:lnSpc>
              <a:spcBef>
                <a:spcPts val="1000"/>
              </a:spcBef>
            </a:pPr>
            <a:r>
              <a:rPr lang="en-US" sz="2800" dirty="0">
                <a:solidFill>
                  <a:schemeClr val="bg1"/>
                </a:solidFill>
                <a:latin typeface="Poppins" panose="00000500000000000000" pitchFamily="2" charset="0"/>
                <a:cs typeface="Poppins" panose="00000500000000000000" pitchFamily="2" charset="0"/>
              </a:rPr>
              <a:t>The expected outcomes of the </a:t>
            </a:r>
            <a:r>
              <a:rPr lang="en-US" sz="2800" i="1" dirty="0">
                <a:solidFill>
                  <a:schemeClr val="bg1"/>
                </a:solidFill>
                <a:latin typeface="Poppins" panose="00000500000000000000" pitchFamily="2" charset="0"/>
                <a:cs typeface="Poppins" panose="00000500000000000000" pitchFamily="2" charset="0"/>
              </a:rPr>
              <a:t>AI-Powered V2V Safety</a:t>
            </a:r>
            <a:r>
              <a:rPr lang="en-US" sz="2800" dirty="0">
                <a:solidFill>
                  <a:schemeClr val="bg1"/>
                </a:solidFill>
                <a:latin typeface="Poppins" panose="00000500000000000000" pitchFamily="2" charset="0"/>
                <a:cs typeface="Poppins" panose="00000500000000000000" pitchFamily="2" charset="0"/>
              </a:rPr>
              <a:t> project are both impactful and transformative, addressing some of the most pressing issues in traffic systems today.</a:t>
            </a:r>
            <a:endPar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First and foremost, the system aims to improve safety on the roads. By utilizing AI to predict potential accidents and sending early warnings to drivers, the project has the potential to reduce road accidents by up to 30%. This translates to fewer injuries, fewer fatalities, and a safer environment for all road users.</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grpSp>
        <p:nvGrpSpPr>
          <p:cNvPr id="31" name="Group 13">
            <a:extLst>
              <a:ext uri="{FF2B5EF4-FFF2-40B4-BE49-F238E27FC236}">
                <a16:creationId xmlns:a16="http://schemas.microsoft.com/office/drawing/2014/main" id="{E0E52825-F2BB-25A7-2885-3B003DE0F40F}"/>
              </a:ext>
            </a:extLst>
          </p:cNvPr>
          <p:cNvGrpSpPr>
            <a:grpSpLocks noChangeAspect="1"/>
          </p:cNvGrpSpPr>
          <p:nvPr/>
        </p:nvGrpSpPr>
        <p:grpSpPr>
          <a:xfrm>
            <a:off x="12873687" y="3291828"/>
            <a:ext cx="3965809" cy="3965809"/>
            <a:chOff x="0" y="0"/>
            <a:chExt cx="14840029" cy="14840029"/>
          </a:xfrm>
        </p:grpSpPr>
        <p:sp>
          <p:nvSpPr>
            <p:cNvPr id="32" name="Freeform 14">
              <a:extLst>
                <a:ext uri="{FF2B5EF4-FFF2-40B4-BE49-F238E27FC236}">
                  <a16:creationId xmlns:a16="http://schemas.microsoft.com/office/drawing/2014/main" id="{74F3F6B9-BE70-723B-8F89-99E34BEC8787}"/>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3" name="Freeform 15">
              <a:extLst>
                <a:ext uri="{FF2B5EF4-FFF2-40B4-BE49-F238E27FC236}">
                  <a16:creationId xmlns:a16="http://schemas.microsoft.com/office/drawing/2014/main" id="{E546E49D-2C80-12CE-1B10-2A2F4E7A3BC0}"/>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4" name="Freeform 16">
              <a:extLst>
                <a:ext uri="{FF2B5EF4-FFF2-40B4-BE49-F238E27FC236}">
                  <a16:creationId xmlns:a16="http://schemas.microsoft.com/office/drawing/2014/main" id="{705F55D3-AD15-E43A-19EC-2D46F695842E}"/>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38492" r="-38492"/>
              </a:stretch>
            </a:blipFill>
          </p:spPr>
        </p:sp>
      </p:grpSp>
      <p:sp>
        <p:nvSpPr>
          <p:cNvPr id="35" name="TextBox 17">
            <a:extLst>
              <a:ext uri="{FF2B5EF4-FFF2-40B4-BE49-F238E27FC236}">
                <a16:creationId xmlns:a16="http://schemas.microsoft.com/office/drawing/2014/main" id="{AF005A19-A8B5-4A25-AB9E-4A8DD8190AEE}"/>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26</a:t>
            </a:r>
          </a:p>
        </p:txBody>
      </p:sp>
      <p:sp>
        <p:nvSpPr>
          <p:cNvPr id="36" name="Freeform 8">
            <a:extLst>
              <a:ext uri="{FF2B5EF4-FFF2-40B4-BE49-F238E27FC236}">
                <a16:creationId xmlns:a16="http://schemas.microsoft.com/office/drawing/2014/main" id="{FEE752EC-BC99-83A1-BAD0-4A501BC4F79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10"/>
            <a:stretch>
              <a:fillRect/>
            </a:stretch>
          </a:blipFill>
        </p:spPr>
      </p:sp>
      <p:sp>
        <p:nvSpPr>
          <p:cNvPr id="39" name="Freeform 2">
            <a:extLst>
              <a:ext uri="{FF2B5EF4-FFF2-40B4-BE49-F238E27FC236}">
                <a16:creationId xmlns:a16="http://schemas.microsoft.com/office/drawing/2014/main" id="{470ADB18-06D1-82E2-751E-F16F779C1BEB}"/>
              </a:ext>
            </a:extLst>
          </p:cNvPr>
          <p:cNvSpPr/>
          <p:nvPr/>
        </p:nvSpPr>
        <p:spPr>
          <a:xfrm>
            <a:off x="-3841161" y="-591337"/>
            <a:ext cx="12865251"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11">
              <a:alphaModFix amt="31000"/>
            </a:blip>
            <a:stretch>
              <a:fillRect l="-54613" b="-91098"/>
            </a:stretch>
          </a:blipFill>
        </p:spPr>
        <p:txBody>
          <a:bodyPr/>
          <a:lstStyle/>
          <a:p>
            <a:endParaRPr lang="en-US" dirty="0"/>
          </a:p>
        </p:txBody>
      </p:sp>
      <p:sp>
        <p:nvSpPr>
          <p:cNvPr id="40" name="Freeform 3">
            <a:extLst>
              <a:ext uri="{FF2B5EF4-FFF2-40B4-BE49-F238E27FC236}">
                <a16:creationId xmlns:a16="http://schemas.microsoft.com/office/drawing/2014/main" id="{CC4AB153-1F14-A63C-D8C2-DBAC0B81618B}"/>
              </a:ext>
            </a:extLst>
          </p:cNvPr>
          <p:cNvSpPr/>
          <p:nvPr/>
        </p:nvSpPr>
        <p:spPr>
          <a:xfrm>
            <a:off x="10439401" y="20266"/>
            <a:ext cx="7010399"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11">
              <a:alphaModFix amt="31000"/>
            </a:blip>
            <a:stretch>
              <a:fillRect r="-52975" b="-91098"/>
            </a:stretch>
          </a:blipFill>
        </p:spPr>
        <p:txBody>
          <a:bodyPr/>
          <a:lstStyle/>
          <a:p>
            <a:endParaRPr lang="en-US" dirty="0"/>
          </a:p>
        </p:txBody>
      </p:sp>
    </p:spTree>
    <p:extLst>
      <p:ext uri="{BB962C8B-B14F-4D97-AF65-F5344CB8AC3E}">
        <p14:creationId xmlns:p14="http://schemas.microsoft.com/office/powerpoint/2010/main" val="34267820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50778" y="-5593983"/>
            <a:ext cx="13447968" cy="9731439"/>
          </a:xfrm>
          <a:custGeom>
            <a:avLst/>
            <a:gdLst/>
            <a:ahLst/>
            <a:cxnLst/>
            <a:rect l="l" t="t" r="r" b="b"/>
            <a:pathLst>
              <a:path w="13447968" h="9731439">
                <a:moveTo>
                  <a:pt x="0" y="0"/>
                </a:moveTo>
                <a:lnTo>
                  <a:pt x="13447968" y="0"/>
                </a:lnTo>
                <a:lnTo>
                  <a:pt x="13447968" y="9731439"/>
                </a:lnTo>
                <a:lnTo>
                  <a:pt x="0" y="973143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grpSp>
        <p:nvGrpSpPr>
          <p:cNvPr id="8" name="Group 8"/>
          <p:cNvGrpSpPr/>
          <p:nvPr/>
        </p:nvGrpSpPr>
        <p:grpSpPr>
          <a:xfrm>
            <a:off x="1600200" y="3313275"/>
            <a:ext cx="15469269" cy="6217065"/>
            <a:chOff x="0" y="0"/>
            <a:chExt cx="4349288" cy="1747969"/>
          </a:xfrm>
        </p:grpSpPr>
        <p:sp>
          <p:nvSpPr>
            <p:cNvPr id="9" name="Freeform 9"/>
            <p:cNvSpPr/>
            <p:nvPr/>
          </p:nvSpPr>
          <p:spPr>
            <a:xfrm>
              <a:off x="0" y="0"/>
              <a:ext cx="4349288" cy="1747969"/>
            </a:xfrm>
            <a:custGeom>
              <a:avLst/>
              <a:gdLst/>
              <a:ahLst/>
              <a:cxnLst/>
              <a:rect l="l" t="t" r="r" b="b"/>
              <a:pathLst>
                <a:path w="4349288" h="1747969">
                  <a:moveTo>
                    <a:pt x="0" y="0"/>
                  </a:moveTo>
                  <a:lnTo>
                    <a:pt x="4349288" y="0"/>
                  </a:lnTo>
                  <a:lnTo>
                    <a:pt x="4349288" y="1747969"/>
                  </a:lnTo>
                  <a:lnTo>
                    <a:pt x="0" y="1747969"/>
                  </a:lnTo>
                  <a:close/>
                </a:path>
              </a:pathLst>
            </a:custGeom>
            <a:solidFill>
              <a:srgbClr val="FFFFFF"/>
            </a:solidFill>
          </p:spPr>
        </p:sp>
        <p:sp>
          <p:nvSpPr>
            <p:cNvPr id="10" name="TextBox 10"/>
            <p:cNvSpPr txBox="1"/>
            <p:nvPr/>
          </p:nvSpPr>
          <p:spPr>
            <a:xfrm>
              <a:off x="0" y="-38100"/>
              <a:ext cx="4349288" cy="178606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952642" y="4293160"/>
            <a:ext cx="3169356" cy="736212"/>
            <a:chOff x="0" y="0"/>
            <a:chExt cx="1079957" cy="250864"/>
          </a:xfrm>
        </p:grpSpPr>
        <p:sp>
          <p:nvSpPr>
            <p:cNvPr id="12" name="Freeform 12"/>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3" name="TextBox 13"/>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952642" y="4661266"/>
            <a:ext cx="3169356" cy="3681062"/>
            <a:chOff x="0" y="0"/>
            <a:chExt cx="1079957" cy="1254321"/>
          </a:xfrm>
        </p:grpSpPr>
        <p:sp>
          <p:nvSpPr>
            <p:cNvPr id="15" name="Freeform 15"/>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16" name="TextBox 16"/>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5807334" y="4293160"/>
            <a:ext cx="3169356" cy="736212"/>
            <a:chOff x="0" y="0"/>
            <a:chExt cx="1079957" cy="250864"/>
          </a:xfrm>
        </p:grpSpPr>
        <p:sp>
          <p:nvSpPr>
            <p:cNvPr id="18" name="Freeform 18"/>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19" name="TextBox 19"/>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5807334" y="4661266"/>
            <a:ext cx="3169356" cy="3681062"/>
            <a:chOff x="0" y="0"/>
            <a:chExt cx="1079957" cy="1254321"/>
          </a:xfrm>
        </p:grpSpPr>
        <p:sp>
          <p:nvSpPr>
            <p:cNvPr id="21" name="Freeform 21"/>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2" name="TextBox 22"/>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9662027" y="4293160"/>
            <a:ext cx="3169356" cy="736212"/>
            <a:chOff x="0" y="0"/>
            <a:chExt cx="1079957" cy="250864"/>
          </a:xfrm>
        </p:grpSpPr>
        <p:sp>
          <p:nvSpPr>
            <p:cNvPr id="24" name="Freeform 24"/>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25" name="TextBox 25"/>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9662027" y="4661266"/>
            <a:ext cx="3169356" cy="3681062"/>
            <a:chOff x="0" y="0"/>
            <a:chExt cx="1079957" cy="1254321"/>
          </a:xfrm>
        </p:grpSpPr>
        <p:sp>
          <p:nvSpPr>
            <p:cNvPr id="27" name="Freeform 27"/>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28" name="TextBox 28"/>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3518421" y="4293160"/>
            <a:ext cx="3169356" cy="736212"/>
            <a:chOff x="0" y="0"/>
            <a:chExt cx="1079957" cy="250864"/>
          </a:xfrm>
        </p:grpSpPr>
        <p:sp>
          <p:nvSpPr>
            <p:cNvPr id="30" name="Freeform 30"/>
            <p:cNvSpPr/>
            <p:nvPr/>
          </p:nvSpPr>
          <p:spPr>
            <a:xfrm>
              <a:off x="0" y="0"/>
              <a:ext cx="1079957" cy="250864"/>
            </a:xfrm>
            <a:custGeom>
              <a:avLst/>
              <a:gdLst/>
              <a:ahLst/>
              <a:cxnLst/>
              <a:rect l="l" t="t" r="r" b="b"/>
              <a:pathLst>
                <a:path w="1079957" h="250864">
                  <a:moveTo>
                    <a:pt x="0" y="0"/>
                  </a:moveTo>
                  <a:lnTo>
                    <a:pt x="1079957" y="0"/>
                  </a:lnTo>
                  <a:lnTo>
                    <a:pt x="1079957" y="250864"/>
                  </a:lnTo>
                  <a:lnTo>
                    <a:pt x="0" y="250864"/>
                  </a:lnTo>
                  <a:close/>
                </a:path>
              </a:pathLst>
            </a:custGeom>
            <a:solidFill>
              <a:srgbClr val="4C5270"/>
            </a:solidFill>
            <a:ln w="47625" cap="sq">
              <a:solidFill>
                <a:srgbClr val="4C5270"/>
              </a:solidFill>
              <a:prstDash val="solid"/>
              <a:miter/>
            </a:ln>
          </p:spPr>
        </p:sp>
        <p:sp>
          <p:nvSpPr>
            <p:cNvPr id="31" name="TextBox 31"/>
            <p:cNvSpPr txBox="1"/>
            <p:nvPr/>
          </p:nvSpPr>
          <p:spPr>
            <a:xfrm>
              <a:off x="0" y="-38100"/>
              <a:ext cx="1079957" cy="288964"/>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3518421" y="4661266"/>
            <a:ext cx="3169356" cy="3681062"/>
            <a:chOff x="0" y="0"/>
            <a:chExt cx="1079957" cy="1254321"/>
          </a:xfrm>
        </p:grpSpPr>
        <p:sp>
          <p:nvSpPr>
            <p:cNvPr id="33" name="Freeform 33"/>
            <p:cNvSpPr/>
            <p:nvPr/>
          </p:nvSpPr>
          <p:spPr>
            <a:xfrm>
              <a:off x="0" y="0"/>
              <a:ext cx="1079957" cy="1254321"/>
            </a:xfrm>
            <a:custGeom>
              <a:avLst/>
              <a:gdLst/>
              <a:ahLst/>
              <a:cxnLst/>
              <a:rect l="l" t="t" r="r" b="b"/>
              <a:pathLst>
                <a:path w="1079957" h="1254321">
                  <a:moveTo>
                    <a:pt x="0" y="0"/>
                  </a:moveTo>
                  <a:lnTo>
                    <a:pt x="1079957" y="0"/>
                  </a:lnTo>
                  <a:lnTo>
                    <a:pt x="1079957" y="1254321"/>
                  </a:lnTo>
                  <a:lnTo>
                    <a:pt x="0" y="1254321"/>
                  </a:lnTo>
                  <a:close/>
                </a:path>
              </a:pathLst>
            </a:custGeom>
            <a:solidFill>
              <a:srgbClr val="000000">
                <a:alpha val="0"/>
              </a:srgbClr>
            </a:solidFill>
            <a:ln w="47625" cap="sq">
              <a:solidFill>
                <a:srgbClr val="4C5270"/>
              </a:solidFill>
              <a:prstDash val="solid"/>
              <a:miter/>
            </a:ln>
          </p:spPr>
        </p:sp>
        <p:sp>
          <p:nvSpPr>
            <p:cNvPr id="34" name="TextBox 34"/>
            <p:cNvSpPr txBox="1"/>
            <p:nvPr/>
          </p:nvSpPr>
          <p:spPr>
            <a:xfrm>
              <a:off x="0" y="-38100"/>
              <a:ext cx="1079957" cy="1292421"/>
            </a:xfrm>
            <a:prstGeom prst="rect">
              <a:avLst/>
            </a:prstGeom>
          </p:spPr>
          <p:txBody>
            <a:bodyPr lIns="50800" tIns="50800" rIns="50800" bIns="50800" rtlCol="0" anchor="ctr"/>
            <a:lstStyle/>
            <a:p>
              <a:pPr algn="ctr">
                <a:lnSpc>
                  <a:spcPts val="2659"/>
                </a:lnSpc>
              </a:pPr>
              <a:endParaRPr/>
            </a:p>
          </p:txBody>
        </p:sp>
      </p:grpSp>
      <p:sp>
        <p:nvSpPr>
          <p:cNvPr id="35" name="Freeform 35"/>
          <p:cNvSpPr/>
          <p:nvPr/>
        </p:nvSpPr>
        <p:spPr>
          <a:xfrm>
            <a:off x="2344883" y="5175166"/>
            <a:ext cx="2384874" cy="1690933"/>
          </a:xfrm>
          <a:custGeom>
            <a:avLst/>
            <a:gdLst/>
            <a:ahLst/>
            <a:cxnLst/>
            <a:rect l="l" t="t" r="r" b="b"/>
            <a:pathLst>
              <a:path w="2384874" h="1690933">
                <a:moveTo>
                  <a:pt x="0" y="0"/>
                </a:moveTo>
                <a:lnTo>
                  <a:pt x="2384874" y="0"/>
                </a:lnTo>
                <a:lnTo>
                  <a:pt x="2384874" y="1690933"/>
                </a:lnTo>
                <a:lnTo>
                  <a:pt x="0" y="1690933"/>
                </a:lnTo>
                <a:lnTo>
                  <a:pt x="0" y="0"/>
                </a:lnTo>
                <a:close/>
              </a:path>
            </a:pathLst>
          </a:custGeom>
          <a:blipFill>
            <a:blip r:embed="rId5"/>
            <a:stretch>
              <a:fillRect l="-16334" t="-58635" r="-12023" b="-22399"/>
            </a:stretch>
          </a:blipFill>
        </p:spPr>
      </p:sp>
      <p:sp>
        <p:nvSpPr>
          <p:cNvPr id="36" name="Freeform 36"/>
          <p:cNvSpPr/>
          <p:nvPr/>
        </p:nvSpPr>
        <p:spPr>
          <a:xfrm>
            <a:off x="5957771" y="5175166"/>
            <a:ext cx="2808072" cy="1884286"/>
          </a:xfrm>
          <a:custGeom>
            <a:avLst/>
            <a:gdLst/>
            <a:ahLst/>
            <a:cxnLst/>
            <a:rect l="l" t="t" r="r" b="b"/>
            <a:pathLst>
              <a:path w="2808072" h="1884286">
                <a:moveTo>
                  <a:pt x="0" y="0"/>
                </a:moveTo>
                <a:lnTo>
                  <a:pt x="2808073" y="0"/>
                </a:lnTo>
                <a:lnTo>
                  <a:pt x="2808073" y="1884286"/>
                </a:lnTo>
                <a:lnTo>
                  <a:pt x="0" y="1884286"/>
                </a:lnTo>
                <a:lnTo>
                  <a:pt x="0" y="0"/>
                </a:lnTo>
                <a:close/>
              </a:path>
            </a:pathLst>
          </a:custGeom>
          <a:blipFill>
            <a:blip r:embed="rId6"/>
            <a:stretch>
              <a:fillRect t="-34895" b="-25995"/>
            </a:stretch>
          </a:blipFill>
        </p:spPr>
      </p:sp>
      <p:sp>
        <p:nvSpPr>
          <p:cNvPr id="37" name="Freeform 37"/>
          <p:cNvSpPr/>
          <p:nvPr/>
        </p:nvSpPr>
        <p:spPr>
          <a:xfrm>
            <a:off x="10053015" y="5172880"/>
            <a:ext cx="2532207" cy="1993540"/>
          </a:xfrm>
          <a:custGeom>
            <a:avLst/>
            <a:gdLst/>
            <a:ahLst/>
            <a:cxnLst/>
            <a:rect l="l" t="t" r="r" b="b"/>
            <a:pathLst>
              <a:path w="2532207" h="1993540">
                <a:moveTo>
                  <a:pt x="0" y="0"/>
                </a:moveTo>
                <a:lnTo>
                  <a:pt x="2532208" y="0"/>
                </a:lnTo>
                <a:lnTo>
                  <a:pt x="2532208" y="1993540"/>
                </a:lnTo>
                <a:lnTo>
                  <a:pt x="0" y="1993540"/>
                </a:lnTo>
                <a:lnTo>
                  <a:pt x="0" y="0"/>
                </a:lnTo>
                <a:close/>
              </a:path>
            </a:pathLst>
          </a:custGeom>
          <a:blipFill>
            <a:blip r:embed="rId7"/>
            <a:stretch>
              <a:fillRect l="-38852" r="-18602"/>
            </a:stretch>
          </a:blipFill>
        </p:spPr>
      </p:sp>
      <p:sp>
        <p:nvSpPr>
          <p:cNvPr id="38" name="Freeform 38"/>
          <p:cNvSpPr/>
          <p:nvPr/>
        </p:nvSpPr>
        <p:spPr>
          <a:xfrm>
            <a:off x="13849957" y="5085671"/>
            <a:ext cx="2506285" cy="1869923"/>
          </a:xfrm>
          <a:custGeom>
            <a:avLst/>
            <a:gdLst/>
            <a:ahLst/>
            <a:cxnLst/>
            <a:rect l="l" t="t" r="r" b="b"/>
            <a:pathLst>
              <a:path w="2506285" h="1869923">
                <a:moveTo>
                  <a:pt x="0" y="0"/>
                </a:moveTo>
                <a:lnTo>
                  <a:pt x="2506285" y="0"/>
                </a:lnTo>
                <a:lnTo>
                  <a:pt x="2506285" y="1869923"/>
                </a:lnTo>
                <a:lnTo>
                  <a:pt x="0" y="1869923"/>
                </a:lnTo>
                <a:lnTo>
                  <a:pt x="0" y="0"/>
                </a:lnTo>
                <a:close/>
              </a:path>
            </a:pathLst>
          </a:custGeom>
          <a:blipFill>
            <a:blip r:embed="rId8"/>
            <a:stretch>
              <a:fillRect/>
            </a:stretch>
          </a:blipFill>
        </p:spPr>
      </p:sp>
      <p:sp>
        <p:nvSpPr>
          <p:cNvPr id="39" name="TextBox 39"/>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40" name="TextBox 40"/>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41" name="TextBox 41"/>
          <p:cNvSpPr txBox="1"/>
          <p:nvPr/>
        </p:nvSpPr>
        <p:spPr>
          <a:xfrm>
            <a:off x="5807334" y="1682244"/>
            <a:ext cx="9166699" cy="1367372"/>
          </a:xfrm>
          <a:prstGeom prst="rect">
            <a:avLst/>
          </a:prstGeom>
        </p:spPr>
        <p:txBody>
          <a:bodyPr lIns="0" tIns="0" rIns="0" bIns="0" rtlCol="0" anchor="t">
            <a:spAutoFit/>
          </a:bodyPr>
          <a:lstStyle/>
          <a:p>
            <a:pPr algn="l">
              <a:lnSpc>
                <a:spcPts val="5068"/>
              </a:lnSpc>
            </a:pPr>
            <a:r>
              <a:rPr lang="en-US" sz="4224" b="1" spc="211" dirty="0">
                <a:solidFill>
                  <a:srgbClr val="FFFFFF"/>
                </a:solidFill>
                <a:latin typeface="Neo Tech Bold"/>
                <a:ea typeface="Neo Tech Bold"/>
                <a:cs typeface="Neo Tech Bold"/>
                <a:sym typeface="Neo Tech Bold"/>
              </a:rPr>
              <a:t>AI-POWERED V2V Safety</a:t>
            </a:r>
          </a:p>
          <a:p>
            <a:pPr algn="l">
              <a:lnSpc>
                <a:spcPts val="5068"/>
              </a:lnSpc>
            </a:pPr>
            <a:endParaRPr lang="en-US" sz="4224" b="1" spc="211" dirty="0">
              <a:solidFill>
                <a:srgbClr val="FFFFFF"/>
              </a:solidFill>
              <a:latin typeface="Neo Tech Bold"/>
              <a:ea typeface="Neo Tech Bold"/>
              <a:cs typeface="Neo Tech Bold"/>
              <a:sym typeface="Neo Tech Bold"/>
            </a:endParaRPr>
          </a:p>
        </p:txBody>
      </p:sp>
      <p:sp>
        <p:nvSpPr>
          <p:cNvPr id="42" name="TextBox 42"/>
          <p:cNvSpPr txBox="1"/>
          <p:nvPr/>
        </p:nvSpPr>
        <p:spPr>
          <a:xfrm>
            <a:off x="6221250" y="2308236"/>
            <a:ext cx="11469889" cy="705321"/>
          </a:xfrm>
          <a:prstGeom prst="rect">
            <a:avLst/>
          </a:prstGeom>
        </p:spPr>
        <p:txBody>
          <a:bodyPr wrap="square" lIns="0" tIns="0" rIns="0" bIns="0" rtlCol="0" anchor="t">
            <a:spAutoFit/>
          </a:bodyPr>
          <a:lstStyle/>
          <a:p>
            <a:pPr algn="l">
              <a:lnSpc>
                <a:spcPts val="5528"/>
              </a:lnSpc>
            </a:pPr>
            <a:r>
              <a:rPr lang="en-US" sz="4606" b="1" dirty="0">
                <a:solidFill>
                  <a:srgbClr val="65FFE8"/>
                </a:solidFill>
                <a:latin typeface="Neo Tech Bold"/>
                <a:ea typeface="Neo Tech Bold"/>
                <a:cs typeface="Neo Tech Bold"/>
                <a:sym typeface="Neo Tech Bold"/>
              </a:rPr>
              <a:t>EXPECTED OUTCOMES</a:t>
            </a:r>
          </a:p>
        </p:txBody>
      </p:sp>
      <p:sp>
        <p:nvSpPr>
          <p:cNvPr id="43" name="TextBox 43"/>
          <p:cNvSpPr txBox="1"/>
          <p:nvPr/>
        </p:nvSpPr>
        <p:spPr>
          <a:xfrm>
            <a:off x="2163488"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Availability</a:t>
            </a:r>
          </a:p>
        </p:txBody>
      </p:sp>
      <p:sp>
        <p:nvSpPr>
          <p:cNvPr id="44" name="TextBox 44"/>
          <p:cNvSpPr txBox="1"/>
          <p:nvPr/>
        </p:nvSpPr>
        <p:spPr>
          <a:xfrm>
            <a:off x="6018181"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Performance</a:t>
            </a:r>
          </a:p>
        </p:txBody>
      </p:sp>
      <p:sp>
        <p:nvSpPr>
          <p:cNvPr id="45" name="TextBox 45"/>
          <p:cNvSpPr txBox="1"/>
          <p:nvPr/>
        </p:nvSpPr>
        <p:spPr>
          <a:xfrm>
            <a:off x="9872873" y="4392823"/>
            <a:ext cx="2747663" cy="479736"/>
          </a:xfrm>
          <a:prstGeom prst="rect">
            <a:avLst/>
          </a:prstGeom>
        </p:spPr>
        <p:txBody>
          <a:bodyPr lIns="0" tIns="0" rIns="0" bIns="0" rtlCol="0" anchor="t">
            <a:spAutoFit/>
          </a:bodyPr>
          <a:lstStyle/>
          <a:p>
            <a:pPr algn="ctr">
              <a:lnSpc>
                <a:spcPts val="3895"/>
              </a:lnSpc>
            </a:pPr>
            <a:r>
              <a:rPr lang="en-US" sz="2782" b="1">
                <a:solidFill>
                  <a:srgbClr val="FFFFFF"/>
                </a:solidFill>
                <a:latin typeface="Quicksand Bold"/>
                <a:ea typeface="Quicksand Bold"/>
                <a:cs typeface="Quicksand Bold"/>
                <a:sym typeface="Quicksand Bold"/>
              </a:rPr>
              <a:t>Management</a:t>
            </a:r>
          </a:p>
        </p:txBody>
      </p:sp>
      <p:sp>
        <p:nvSpPr>
          <p:cNvPr id="46" name="TextBox 46"/>
          <p:cNvSpPr txBox="1"/>
          <p:nvPr/>
        </p:nvSpPr>
        <p:spPr>
          <a:xfrm>
            <a:off x="2164321" y="7126917"/>
            <a:ext cx="2747663"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Reduced Traffic Accidents</a:t>
            </a:r>
          </a:p>
          <a:p>
            <a:pPr marL="0" lvl="0" indent="0"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47" name="TextBox 47"/>
          <p:cNvSpPr txBox="1"/>
          <p:nvPr/>
        </p:nvSpPr>
        <p:spPr>
          <a:xfrm>
            <a:off x="6078590" y="7180004"/>
            <a:ext cx="2747663" cy="805014"/>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Optimized </a:t>
            </a:r>
          </a:p>
          <a:p>
            <a:pPr algn="ctr">
              <a:lnSpc>
                <a:spcPts val="3246"/>
              </a:lnSpc>
              <a:spcBef>
                <a:spcPct val="0"/>
              </a:spcBef>
            </a:pPr>
            <a:r>
              <a:rPr lang="en-US" sz="2164" b="1">
                <a:solidFill>
                  <a:srgbClr val="000000"/>
                </a:solidFill>
                <a:latin typeface="Quicksand Bold"/>
                <a:ea typeface="Quicksand Bold"/>
                <a:cs typeface="Quicksand Bold"/>
                <a:sym typeface="Quicksand Bold"/>
              </a:rPr>
              <a:t>Traffic Flow</a:t>
            </a:r>
          </a:p>
        </p:txBody>
      </p:sp>
      <p:sp>
        <p:nvSpPr>
          <p:cNvPr id="48" name="TextBox 48"/>
          <p:cNvSpPr txBox="1"/>
          <p:nvPr/>
        </p:nvSpPr>
        <p:spPr>
          <a:xfrm>
            <a:off x="9929190" y="7332404"/>
            <a:ext cx="2734003" cy="394617"/>
          </a:xfrm>
          <a:prstGeom prst="rect">
            <a:avLst/>
          </a:prstGeom>
        </p:spPr>
        <p:txBody>
          <a:bodyPr lIns="0" tIns="0" rIns="0" bIns="0" rtlCol="0" anchor="t">
            <a:spAutoFit/>
          </a:bodyPr>
          <a:lstStyle/>
          <a:p>
            <a:pPr algn="ctr">
              <a:lnSpc>
                <a:spcPts val="3246"/>
              </a:lnSpc>
              <a:spcBef>
                <a:spcPct val="0"/>
              </a:spcBef>
            </a:pPr>
            <a:r>
              <a:rPr lang="en-US" sz="2164" b="1">
                <a:solidFill>
                  <a:srgbClr val="000000"/>
                </a:solidFill>
                <a:latin typeface="Quicksand Bold"/>
                <a:ea typeface="Quicksand Bold"/>
                <a:cs typeface="Quicksand Bold"/>
                <a:sym typeface="Quicksand Bold"/>
              </a:rPr>
              <a:t>Energy Savings</a:t>
            </a:r>
          </a:p>
        </p:txBody>
      </p:sp>
      <p:sp>
        <p:nvSpPr>
          <p:cNvPr id="49" name="TextBox 49"/>
          <p:cNvSpPr txBox="1"/>
          <p:nvPr/>
        </p:nvSpPr>
        <p:spPr>
          <a:xfrm>
            <a:off x="13729268" y="4392823"/>
            <a:ext cx="2747663" cy="460704"/>
          </a:xfrm>
          <a:prstGeom prst="rect">
            <a:avLst/>
          </a:prstGeom>
        </p:spPr>
        <p:txBody>
          <a:bodyPr lIns="0" tIns="0" rIns="0" bIns="0" rtlCol="0" anchor="t">
            <a:spAutoFit/>
          </a:bodyPr>
          <a:lstStyle/>
          <a:p>
            <a:pPr algn="ctr">
              <a:lnSpc>
                <a:spcPts val="3895"/>
              </a:lnSpc>
            </a:pPr>
            <a:r>
              <a:rPr lang="en-US" sz="2782" b="1" dirty="0">
                <a:solidFill>
                  <a:srgbClr val="FFFFFF"/>
                </a:solidFill>
                <a:latin typeface="Quicksand Bold"/>
                <a:ea typeface="Quicksand Bold"/>
                <a:cs typeface="Quicksand Bold"/>
                <a:sym typeface="Quicksand Bold"/>
              </a:rPr>
              <a:t>Future</a:t>
            </a:r>
          </a:p>
        </p:txBody>
      </p:sp>
      <p:sp>
        <p:nvSpPr>
          <p:cNvPr id="50" name="TextBox 50"/>
          <p:cNvSpPr txBox="1"/>
          <p:nvPr/>
        </p:nvSpPr>
        <p:spPr>
          <a:xfrm>
            <a:off x="13669583" y="7099745"/>
            <a:ext cx="2951679" cy="1215411"/>
          </a:xfrm>
          <a:prstGeom prst="rect">
            <a:avLst/>
          </a:prstGeom>
        </p:spPr>
        <p:txBody>
          <a:bodyPr lIns="0" tIns="0" rIns="0" bIns="0" rtlCol="0" anchor="t">
            <a:spAutoFit/>
          </a:bodyPr>
          <a:lstStyle/>
          <a:p>
            <a:pPr algn="ctr">
              <a:lnSpc>
                <a:spcPts val="3246"/>
              </a:lnSpc>
            </a:pPr>
            <a:r>
              <a:rPr lang="en-US" sz="2164" b="1">
                <a:solidFill>
                  <a:srgbClr val="000000"/>
                </a:solidFill>
                <a:latin typeface="Quicksand Bold"/>
                <a:ea typeface="Quicksand Bold"/>
                <a:cs typeface="Quicksand Bold"/>
                <a:sym typeface="Quicksand Bold"/>
              </a:rPr>
              <a:t>Smart City Integration</a:t>
            </a:r>
          </a:p>
          <a:p>
            <a:pPr algn="ctr">
              <a:lnSpc>
                <a:spcPts val="3246"/>
              </a:lnSpc>
              <a:spcBef>
                <a:spcPct val="0"/>
              </a:spcBef>
            </a:pPr>
            <a:endParaRPr lang="en-US" sz="2164" b="1">
              <a:solidFill>
                <a:srgbClr val="000000"/>
              </a:solidFill>
              <a:latin typeface="Quicksand Bold"/>
              <a:ea typeface="Quicksand Bold"/>
              <a:cs typeface="Quicksand Bold"/>
              <a:sym typeface="Quicksand Bold"/>
            </a:endParaRPr>
          </a:p>
        </p:txBody>
      </p:sp>
      <p:sp>
        <p:nvSpPr>
          <p:cNvPr id="51" name="TextBox 51"/>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27</a:t>
            </a:r>
          </a:p>
        </p:txBody>
      </p:sp>
      <p:sp>
        <p:nvSpPr>
          <p:cNvPr id="53" name="TextBox 52">
            <a:extLst>
              <a:ext uri="{FF2B5EF4-FFF2-40B4-BE49-F238E27FC236}">
                <a16:creationId xmlns:a16="http://schemas.microsoft.com/office/drawing/2014/main" id="{B272C46E-E81F-058E-C6B3-5459280E698D}"/>
              </a:ext>
            </a:extLst>
          </p:cNvPr>
          <p:cNvSpPr txBox="1"/>
          <p:nvPr/>
        </p:nvSpPr>
        <p:spPr>
          <a:xfrm>
            <a:off x="11724380" y="8600848"/>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[LONG TERM] </a:t>
            </a:r>
            <a:endParaRPr lang="en-US" sz="3600" dirty="0"/>
          </a:p>
        </p:txBody>
      </p:sp>
      <p:sp>
        <p:nvSpPr>
          <p:cNvPr id="56" name="TextBox 55">
            <a:extLst>
              <a:ext uri="{FF2B5EF4-FFF2-40B4-BE49-F238E27FC236}">
                <a16:creationId xmlns:a16="http://schemas.microsoft.com/office/drawing/2014/main" id="{2C4960F7-7179-A7C8-13BB-4F86D6505A67}"/>
              </a:ext>
            </a:extLst>
          </p:cNvPr>
          <p:cNvSpPr txBox="1"/>
          <p:nvPr/>
        </p:nvSpPr>
        <p:spPr>
          <a:xfrm>
            <a:off x="3942686" y="8612295"/>
            <a:ext cx="11718758" cy="646331"/>
          </a:xfrm>
          <a:prstGeom prst="rect">
            <a:avLst/>
          </a:prstGeom>
          <a:noFill/>
        </p:spPr>
        <p:txBody>
          <a:bodyPr wrap="square">
            <a:spAutoFit/>
          </a:bodyPr>
          <a:lstStyle/>
          <a:p>
            <a:r>
              <a:rPr lang="en-US" sz="3600" b="1" dirty="0">
                <a:latin typeface="Neo Tech Bold"/>
                <a:ea typeface="Neo Tech Bold"/>
                <a:cs typeface="Neo Tech Bold"/>
                <a:sym typeface="Neo Tech Bold"/>
              </a:rPr>
              <a:t>[SHORT TERM] </a:t>
            </a:r>
            <a:endParaRPr lang="en-US" sz="3600"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929CAC9-E5C4-A425-0BC9-41FF73D63BB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A7A0ABFC-DC61-F50D-52CA-69E7C1AC2ADC}"/>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1BBA401F-CE80-650C-FAB6-3B7728AEC0F5}"/>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48966EDB-621C-CC37-8A61-C05A1523C448}"/>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40D152B-150A-9D92-4225-7E0F2018E5D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C8B8AFF5-E28E-3328-31BA-5A371D6843EB}"/>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BE9CB082-408E-041F-5857-60D8D186E81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8891401A-95B5-1D7C-15A5-C7C93E45E4EC}"/>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84E2B586-D287-0328-F80A-0C0A47275AF3}"/>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D1E1FC44-D38A-F5AF-0327-FA297EFD7D09}"/>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81925A78-8309-F3CD-383C-776F0753429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A51BF509-625C-B99E-4FF6-2333D4EE0000}"/>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5AAC5313-D804-9BD7-C0F1-3AEB57901CFB}"/>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3CE8444D-AABD-18DA-2DB5-7BC577D1F48E}"/>
              </a:ext>
            </a:extLst>
          </p:cNvPr>
          <p:cNvSpPr txBox="1"/>
          <p:nvPr/>
        </p:nvSpPr>
        <p:spPr>
          <a:xfrm>
            <a:off x="8573343" y="4095726"/>
            <a:ext cx="6704049" cy="4308872"/>
          </a:xfrm>
          <a:prstGeom prst="rect">
            <a:avLst/>
          </a:prstGeom>
        </p:spPr>
        <p:txBody>
          <a:bodyPr lIns="0" tIns="0" rIns="0" bIns="0" rtlCol="0" anchor="t">
            <a:spAutoFit/>
          </a:bodyPr>
          <a:lstStyle/>
          <a:p>
            <a:pPr marL="342900" indent="-342900" algn="just">
              <a:buFont typeface="Arial" panose="020B0604020202020204" pitchFamily="34" charset="0"/>
              <a:buChar char="•"/>
            </a:pPr>
            <a:r>
              <a:rPr lang="en-US" sz="2800" dirty="0">
                <a:solidFill>
                  <a:schemeClr val="bg1"/>
                </a:solidFill>
                <a:latin typeface="Poppins" panose="00000500000000000000" pitchFamily="2" charset="0"/>
                <a:cs typeface="Poppins" panose="00000500000000000000" pitchFamily="2" charset="0"/>
              </a:rPr>
              <a:t>Another significant outcome is energy savings. With the system's ability to optimize routes based on real-time traffic data, vehicles can avoid unnecessary stops, detours, or delays. This leads to reduced fuel consumption and lower greenhouse gas emissions, supporting both economic and environmental sustainability.</a:t>
            </a:r>
            <a:endParaRPr lang="en-US" sz="2800" b="1" dirty="0">
              <a:solidFill>
                <a:schemeClr val="bg1"/>
              </a:solidFill>
              <a:latin typeface="Poppins" panose="00000500000000000000" pitchFamily="2" charset="0"/>
              <a:cs typeface="Poppins" panose="00000500000000000000" pitchFamily="2" charset="0"/>
            </a:endParaRPr>
          </a:p>
        </p:txBody>
      </p:sp>
      <p:sp>
        <p:nvSpPr>
          <p:cNvPr id="35" name="TextBox 16">
            <a:extLst>
              <a:ext uri="{FF2B5EF4-FFF2-40B4-BE49-F238E27FC236}">
                <a16:creationId xmlns:a16="http://schemas.microsoft.com/office/drawing/2014/main" id="{11BB196C-FEAF-7A4D-8F78-7DAE59A74689}"/>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16</a:t>
            </a:r>
          </a:p>
        </p:txBody>
      </p:sp>
      <p:sp>
        <p:nvSpPr>
          <p:cNvPr id="36" name="Freeform 8">
            <a:extLst>
              <a:ext uri="{FF2B5EF4-FFF2-40B4-BE49-F238E27FC236}">
                <a16:creationId xmlns:a16="http://schemas.microsoft.com/office/drawing/2014/main" id="{31229140-AE1A-5F52-48B3-0DFB8855DC6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2160739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DE79566-A77F-8986-6CF7-62A7DF3CC9C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BAE86FF-B766-7F9F-B488-457CC750770D}"/>
              </a:ext>
            </a:extLst>
          </p:cNvPr>
          <p:cNvPicPr>
            <a:picLocks noChangeAspect="1"/>
          </p:cNvPicPr>
          <p:nvPr/>
        </p:nvPicPr>
        <p:blipFill>
          <a:blip r:embed="rId2"/>
          <a:stretch>
            <a:fillRect/>
          </a:stretch>
        </p:blipFill>
        <p:spPr>
          <a:xfrm>
            <a:off x="-152401" y="0"/>
            <a:ext cx="22032401" cy="10629900"/>
          </a:xfrm>
          <a:prstGeom prst="rect">
            <a:avLst/>
          </a:prstGeom>
        </p:spPr>
      </p:pic>
      <p:pic>
        <p:nvPicPr>
          <p:cNvPr id="3" name="Picture 2">
            <a:extLst>
              <a:ext uri="{FF2B5EF4-FFF2-40B4-BE49-F238E27FC236}">
                <a16:creationId xmlns:a16="http://schemas.microsoft.com/office/drawing/2014/main" id="{CC5F3A3F-9150-B554-525F-927EB0032FD2}"/>
              </a:ext>
            </a:extLst>
          </p:cNvPr>
          <p:cNvPicPr>
            <a:picLocks noChangeAspect="1"/>
          </p:cNvPicPr>
          <p:nvPr/>
        </p:nvPicPr>
        <p:blipFill>
          <a:blip r:embed="rId2"/>
          <a:stretch>
            <a:fillRect/>
          </a:stretch>
        </p:blipFill>
        <p:spPr>
          <a:xfrm>
            <a:off x="-152401" y="0"/>
            <a:ext cx="22032401" cy="10629900"/>
          </a:xfrm>
          <a:prstGeom prst="rect">
            <a:avLst/>
          </a:prstGeom>
        </p:spPr>
      </p:pic>
      <p:sp>
        <p:nvSpPr>
          <p:cNvPr id="6" name="Freeform 2">
            <a:extLst>
              <a:ext uri="{FF2B5EF4-FFF2-40B4-BE49-F238E27FC236}">
                <a16:creationId xmlns:a16="http://schemas.microsoft.com/office/drawing/2014/main" id="{00DA247F-C573-7094-A03E-EAEFCB71192D}"/>
              </a:ext>
            </a:extLst>
          </p:cNvPr>
          <p:cNvSpPr/>
          <p:nvPr/>
        </p:nvSpPr>
        <p:spPr>
          <a:xfrm>
            <a:off x="-375916"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3">
              <a:alphaModFix amt="31000"/>
            </a:blip>
            <a:stretch>
              <a:fillRect l="-54613" b="-91098"/>
            </a:stretch>
          </a:blipFill>
        </p:spPr>
        <p:txBody>
          <a:bodyPr/>
          <a:lstStyle/>
          <a:p>
            <a:endParaRPr lang="en-US" dirty="0"/>
          </a:p>
        </p:txBody>
      </p:sp>
      <p:sp>
        <p:nvSpPr>
          <p:cNvPr id="7" name="Freeform 3">
            <a:extLst>
              <a:ext uri="{FF2B5EF4-FFF2-40B4-BE49-F238E27FC236}">
                <a16:creationId xmlns:a16="http://schemas.microsoft.com/office/drawing/2014/main" id="{D5135B26-5DEA-5CCB-C021-C6F44042453A}"/>
              </a:ext>
            </a:extLst>
          </p:cNvPr>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3">
              <a:alphaModFix amt="31000"/>
            </a:blip>
            <a:stretch>
              <a:fillRect r="-52975" b="-91098"/>
            </a:stretch>
          </a:blipFill>
        </p:spPr>
        <p:txBody>
          <a:bodyPr/>
          <a:lstStyle/>
          <a:p>
            <a:endParaRPr lang="en-US" dirty="0"/>
          </a:p>
        </p:txBody>
      </p:sp>
      <p:sp>
        <p:nvSpPr>
          <p:cNvPr id="22" name="Freeform 3">
            <a:extLst>
              <a:ext uri="{FF2B5EF4-FFF2-40B4-BE49-F238E27FC236}">
                <a16:creationId xmlns:a16="http://schemas.microsoft.com/office/drawing/2014/main" id="{DAB41A48-321C-AFB9-0430-4E7600C10921}"/>
              </a:ext>
            </a:extLst>
          </p:cNvPr>
          <p:cNvSpPr/>
          <p:nvPr/>
        </p:nvSpPr>
        <p:spPr>
          <a:xfrm>
            <a:off x="16419691" y="10846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4">
            <a:extLst>
              <a:ext uri="{FF2B5EF4-FFF2-40B4-BE49-F238E27FC236}">
                <a16:creationId xmlns:a16="http://schemas.microsoft.com/office/drawing/2014/main" id="{360D5DCF-9BC7-E533-4AF4-75EA35088271}"/>
              </a:ext>
            </a:extLst>
          </p:cNvPr>
          <p:cNvSpPr/>
          <p:nvPr/>
        </p:nvSpPr>
        <p:spPr>
          <a:xfrm>
            <a:off x="15580083" y="10846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5">
            <a:extLst>
              <a:ext uri="{FF2B5EF4-FFF2-40B4-BE49-F238E27FC236}">
                <a16:creationId xmlns:a16="http://schemas.microsoft.com/office/drawing/2014/main" id="{05FB56B6-4053-722C-47D1-D2B6FCF3EB61}"/>
              </a:ext>
            </a:extLst>
          </p:cNvPr>
          <p:cNvSpPr/>
          <p:nvPr/>
        </p:nvSpPr>
        <p:spPr>
          <a:xfrm>
            <a:off x="1776071" y="90145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26" name="Group 7">
            <a:extLst>
              <a:ext uri="{FF2B5EF4-FFF2-40B4-BE49-F238E27FC236}">
                <a16:creationId xmlns:a16="http://schemas.microsoft.com/office/drawing/2014/main" id="{F8C109C4-20AE-0C2A-FC18-4B164C8F698C}"/>
              </a:ext>
            </a:extLst>
          </p:cNvPr>
          <p:cNvGrpSpPr>
            <a:grpSpLocks noChangeAspect="1"/>
          </p:cNvGrpSpPr>
          <p:nvPr/>
        </p:nvGrpSpPr>
        <p:grpSpPr>
          <a:xfrm>
            <a:off x="1877397" y="2102106"/>
            <a:ext cx="6205782" cy="6205782"/>
            <a:chOff x="0" y="0"/>
            <a:chExt cx="14840029" cy="14840029"/>
          </a:xfrm>
        </p:grpSpPr>
        <p:sp>
          <p:nvSpPr>
            <p:cNvPr id="27" name="Freeform 8">
              <a:extLst>
                <a:ext uri="{FF2B5EF4-FFF2-40B4-BE49-F238E27FC236}">
                  <a16:creationId xmlns:a16="http://schemas.microsoft.com/office/drawing/2014/main" id="{E040CD07-29A4-3B4B-CBA5-49D48977EBF5}"/>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99FFFF"/>
            </a:solidFill>
          </p:spPr>
        </p:sp>
        <p:sp>
          <p:nvSpPr>
            <p:cNvPr id="28" name="Freeform 9">
              <a:extLst>
                <a:ext uri="{FF2B5EF4-FFF2-40B4-BE49-F238E27FC236}">
                  <a16:creationId xmlns:a16="http://schemas.microsoft.com/office/drawing/2014/main" id="{1A40AA9A-4D2E-9474-AFEF-169CA0E2AE6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29" name="Freeform 10">
              <a:extLst>
                <a:ext uri="{FF2B5EF4-FFF2-40B4-BE49-F238E27FC236}">
                  <a16:creationId xmlns:a16="http://schemas.microsoft.com/office/drawing/2014/main" id="{54850162-2CC3-74DF-7C95-AB4D3854C519}"/>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32961" r="-32961"/>
              </a:stretch>
            </a:blipFill>
          </p:spPr>
        </p:sp>
      </p:grpSp>
      <p:sp>
        <p:nvSpPr>
          <p:cNvPr id="33" name="TextBox 14">
            <a:extLst>
              <a:ext uri="{FF2B5EF4-FFF2-40B4-BE49-F238E27FC236}">
                <a16:creationId xmlns:a16="http://schemas.microsoft.com/office/drawing/2014/main" id="{29A557B5-8A37-61FB-B05B-E805404F85D6}"/>
              </a:ext>
            </a:extLst>
          </p:cNvPr>
          <p:cNvSpPr txBox="1"/>
          <p:nvPr/>
        </p:nvSpPr>
        <p:spPr>
          <a:xfrm>
            <a:off x="8573343" y="2064006"/>
            <a:ext cx="7581057" cy="807913"/>
          </a:xfrm>
          <a:prstGeom prst="rect">
            <a:avLst/>
          </a:prstGeom>
        </p:spPr>
        <p:txBody>
          <a:bodyPr wrap="square" lIns="0" tIns="0" rIns="0" bIns="0" rtlCol="0" anchor="t">
            <a:spAutoFit/>
          </a:bodyPr>
          <a:lstStyle/>
          <a:p>
            <a:pPr algn="l">
              <a:lnSpc>
                <a:spcPts val="6340"/>
              </a:lnSpc>
            </a:pPr>
            <a:r>
              <a:rPr lang="en-US" sz="5400" b="1" dirty="0">
                <a:solidFill>
                  <a:srgbClr val="FFFFFF"/>
                </a:solidFill>
                <a:latin typeface="Neo Tech Bold"/>
                <a:ea typeface="Neo Tech Bold"/>
                <a:cs typeface="Neo Tech Bold"/>
                <a:sym typeface="Neo Tech Bold"/>
              </a:rPr>
              <a:t>EXPECTED OUTCOMES</a:t>
            </a:r>
          </a:p>
        </p:txBody>
      </p:sp>
      <p:sp>
        <p:nvSpPr>
          <p:cNvPr id="34" name="TextBox 15">
            <a:extLst>
              <a:ext uri="{FF2B5EF4-FFF2-40B4-BE49-F238E27FC236}">
                <a16:creationId xmlns:a16="http://schemas.microsoft.com/office/drawing/2014/main" id="{870A6C6C-C83B-549A-6C89-B3853C4816A4}"/>
              </a:ext>
            </a:extLst>
          </p:cNvPr>
          <p:cNvSpPr txBox="1"/>
          <p:nvPr/>
        </p:nvSpPr>
        <p:spPr>
          <a:xfrm>
            <a:off x="9297175" y="3197283"/>
            <a:ext cx="6704049" cy="5427383"/>
          </a:xfrm>
          <a:prstGeom prst="rect">
            <a:avLst/>
          </a:prstGeom>
        </p:spPr>
        <p:txBody>
          <a:bodyPr lIns="0" tIns="0" rIns="0" bIns="0" rtlCol="0" anchor="t">
            <a:spAutoFit/>
          </a:bodyPr>
          <a:lstStyle/>
          <a:p>
            <a:pPr marL="0" marR="0" algn="just">
              <a:lnSpc>
                <a:spcPct val="115000"/>
              </a:lnSpc>
              <a:spcBef>
                <a:spcPts val="1000"/>
              </a:spcBef>
            </a:pPr>
            <a:r>
              <a:rPr lang="en-US" sz="280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Finally, the system paves the way for smart city integration. By connecting vehicles, traffic infrastructure, and urban management systems, this project contributes to building a fully integrated traffic ecosystem. Such a system can adapt to the needs of rapidly growing urban areas, ensuring that cities remain livable and efficient as they expand.</a:t>
            </a:r>
            <a:endParaRPr lang="en-US" sz="280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
        <p:nvSpPr>
          <p:cNvPr id="35" name="TextBox 16">
            <a:extLst>
              <a:ext uri="{FF2B5EF4-FFF2-40B4-BE49-F238E27FC236}">
                <a16:creationId xmlns:a16="http://schemas.microsoft.com/office/drawing/2014/main" id="{2940F5CA-29AD-13AE-3F43-28C993D91B18}"/>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17</a:t>
            </a:r>
          </a:p>
        </p:txBody>
      </p:sp>
      <p:sp>
        <p:nvSpPr>
          <p:cNvPr id="36" name="Freeform 8">
            <a:extLst>
              <a:ext uri="{FF2B5EF4-FFF2-40B4-BE49-F238E27FC236}">
                <a16:creationId xmlns:a16="http://schemas.microsoft.com/office/drawing/2014/main" id="{396EA90A-0F69-FF1A-5366-84527838EE46}"/>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9"/>
            <a:stretch>
              <a:fillRect/>
            </a:stretch>
          </a:blipFill>
        </p:spPr>
      </p:sp>
    </p:spTree>
    <p:extLst>
      <p:ext uri="{BB962C8B-B14F-4D97-AF65-F5344CB8AC3E}">
        <p14:creationId xmlns:p14="http://schemas.microsoft.com/office/powerpoint/2010/main" val="392782910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3" name="TextBox 3"/>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4" name="Freeform 4"/>
          <p:cNvSpPr/>
          <p:nvPr/>
        </p:nvSpPr>
        <p:spPr>
          <a:xfrm rot="-7076780">
            <a:off x="11120447" y="-921645"/>
            <a:ext cx="10739973" cy="7771835"/>
          </a:xfrm>
          <a:custGeom>
            <a:avLst/>
            <a:gdLst/>
            <a:ahLst/>
            <a:cxnLst/>
            <a:rect l="l" t="t" r="r" b="b"/>
            <a:pathLst>
              <a:path w="10739973" h="7771835">
                <a:moveTo>
                  <a:pt x="0" y="0"/>
                </a:moveTo>
                <a:lnTo>
                  <a:pt x="10739974" y="0"/>
                </a:lnTo>
                <a:lnTo>
                  <a:pt x="10739974" y="7771835"/>
                </a:lnTo>
                <a:lnTo>
                  <a:pt x="0" y="777183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3154411">
            <a:off x="-5421763" y="6592097"/>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448594" y="2267783"/>
            <a:ext cx="1560782" cy="1560782"/>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8" name="TextBox 8"/>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a:off x="10434572" y="3206426"/>
            <a:ext cx="7628683" cy="5556013"/>
          </a:xfrm>
          <a:custGeom>
            <a:avLst/>
            <a:gdLst/>
            <a:ahLst/>
            <a:cxnLst/>
            <a:rect l="l" t="t" r="r" b="b"/>
            <a:pathLst>
              <a:path w="7628683" h="5556013">
                <a:moveTo>
                  <a:pt x="0" y="0"/>
                </a:moveTo>
                <a:lnTo>
                  <a:pt x="7628684" y="0"/>
                </a:lnTo>
                <a:lnTo>
                  <a:pt x="7628684" y="5556014"/>
                </a:lnTo>
                <a:lnTo>
                  <a:pt x="0" y="5556014"/>
                </a:lnTo>
                <a:lnTo>
                  <a:pt x="0" y="0"/>
                </a:lnTo>
                <a:close/>
              </a:path>
            </a:pathLst>
          </a:custGeom>
          <a:blipFill>
            <a:blip r:embed="rId6"/>
            <a:stretch>
              <a:fillRect l="-5900" r="-23576"/>
            </a:stretch>
          </a:blipFill>
        </p:spPr>
      </p:sp>
      <p:sp>
        <p:nvSpPr>
          <p:cNvPr id="10" name="TextBox 10"/>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dirty="0">
                <a:solidFill>
                  <a:srgbClr val="FFFFFF"/>
                </a:solidFill>
                <a:latin typeface="Neo Tech Bold"/>
                <a:ea typeface="Neo Tech Bold"/>
                <a:cs typeface="Neo Tech Bold"/>
                <a:sym typeface="Neo Tech Bold"/>
              </a:rPr>
              <a:t>IDEA AND PROBLEM STATEMENT</a:t>
            </a:r>
          </a:p>
        </p:txBody>
      </p:sp>
      <p:sp>
        <p:nvSpPr>
          <p:cNvPr id="14" name="Freeform 14"/>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7"/>
            <a:stretch>
              <a:fillRect/>
            </a:stretch>
          </a:blipFill>
        </p:spPr>
      </p:sp>
      <p:sp>
        <p:nvSpPr>
          <p:cNvPr id="15" name="TextBox 15"/>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3</a:t>
            </a:r>
          </a:p>
        </p:txBody>
      </p:sp>
      <p:sp>
        <p:nvSpPr>
          <p:cNvPr id="16" name="TextBox 16"/>
          <p:cNvSpPr txBox="1"/>
          <p:nvPr/>
        </p:nvSpPr>
        <p:spPr>
          <a:xfrm>
            <a:off x="467099" y="4153172"/>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Current traffic systems face major challenges: frequent accidents, congestion, and inefficiencies during emergencies. </a:t>
            </a:r>
          </a:p>
        </p:txBody>
      </p:sp>
      <p:sp>
        <p:nvSpPr>
          <p:cNvPr id="17" name="TextBox 17"/>
          <p:cNvSpPr txBox="1"/>
          <p:nvPr/>
        </p:nvSpPr>
        <p:spPr>
          <a:xfrm>
            <a:off x="-48481" y="7319214"/>
            <a:ext cx="10495880" cy="459071"/>
          </a:xfrm>
          <a:prstGeom prst="rect">
            <a:avLst/>
          </a:prstGeom>
        </p:spPr>
        <p:txBody>
          <a:bodyPr lIns="0" tIns="0" rIns="0" bIns="0" rtlCol="0" anchor="t">
            <a:spAutoFit/>
          </a:bodyPr>
          <a:lstStyle/>
          <a:p>
            <a:pPr algn="ctr">
              <a:lnSpc>
                <a:spcPts val="3571"/>
              </a:lnSpc>
              <a:spcBef>
                <a:spcPct val="0"/>
              </a:spcBef>
            </a:pPr>
            <a:r>
              <a:rPr lang="en-US" sz="2551">
                <a:solidFill>
                  <a:srgbClr val="1DFAFA"/>
                </a:solidFill>
                <a:latin typeface="Poppins"/>
                <a:ea typeface="Poppins"/>
                <a:cs typeface="Poppins"/>
                <a:sym typeface="Poppins"/>
              </a:rPr>
              <a:t>What if technology could predict and prevent such incidents?</a:t>
            </a:r>
          </a:p>
        </p:txBody>
      </p:sp>
      <p:sp>
        <p:nvSpPr>
          <p:cNvPr id="18" name="TextBox 18"/>
          <p:cNvSpPr txBox="1"/>
          <p:nvPr/>
        </p:nvSpPr>
        <p:spPr>
          <a:xfrm>
            <a:off x="510553" y="5640943"/>
            <a:ext cx="9464722" cy="1354421"/>
          </a:xfrm>
          <a:prstGeom prst="rect">
            <a:avLst/>
          </a:prstGeom>
        </p:spPr>
        <p:txBody>
          <a:bodyPr lIns="0" tIns="0" rIns="0" bIns="0" rtlCol="0" anchor="t">
            <a:spAutoFit/>
          </a:bodyPr>
          <a:lstStyle/>
          <a:p>
            <a:pPr marL="550835" lvl="1" indent="-275417" algn="just">
              <a:lnSpc>
                <a:spcPts val="3571"/>
              </a:lnSpc>
              <a:spcBef>
                <a:spcPct val="0"/>
              </a:spcBef>
              <a:buFont typeface="Arial"/>
              <a:buChar char="•"/>
            </a:pPr>
            <a:r>
              <a:rPr lang="en-US" sz="2551">
                <a:solidFill>
                  <a:srgbClr val="FFFFFF"/>
                </a:solidFill>
                <a:latin typeface="Poppins"/>
                <a:ea typeface="Poppins"/>
                <a:cs typeface="Poppins"/>
                <a:sym typeface="Poppins"/>
              </a:rPr>
              <a:t>According to the WHO, 1.35 million lives are lost each year to road accidents, with 94% caused by human error.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Freeform 7"/>
          <p:cNvSpPr/>
          <p:nvPr/>
        </p:nvSpPr>
        <p:spPr>
          <a:xfrm rot="-7187646">
            <a:off x="12050913"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8" name="TextBox 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9" name="Freeform 9"/>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0" name="Group 10"/>
          <p:cNvGrpSpPr/>
          <p:nvPr/>
        </p:nvGrpSpPr>
        <p:grpSpPr>
          <a:xfrm>
            <a:off x="15474390" y="2120800"/>
            <a:ext cx="1392979" cy="1392979"/>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2" name="TextBox 12"/>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3" name="TextBox 13"/>
          <p:cNvSpPr txBox="1"/>
          <p:nvPr/>
        </p:nvSpPr>
        <p:spPr>
          <a:xfrm>
            <a:off x="5831587" y="2016025"/>
            <a:ext cx="9812023" cy="864350"/>
          </a:xfrm>
          <a:prstGeom prst="rect">
            <a:avLst/>
          </a:prstGeom>
        </p:spPr>
        <p:txBody>
          <a:bodyPr lIns="0" tIns="0" rIns="0" bIns="0" rtlCol="0" anchor="t">
            <a:spAutoFit/>
          </a:bodyPr>
          <a:lstStyle/>
          <a:p>
            <a:pPr algn="l">
              <a:lnSpc>
                <a:spcPts val="5962"/>
              </a:lnSpc>
            </a:pPr>
            <a:r>
              <a:rPr lang="en-US" sz="4968" b="1">
                <a:solidFill>
                  <a:srgbClr val="FFFFFF"/>
                </a:solidFill>
                <a:latin typeface="Neo Tech Bold"/>
                <a:ea typeface="Neo Tech Bold"/>
                <a:cs typeface="Neo Tech Bold"/>
                <a:sym typeface="Neo Tech Bold"/>
              </a:rPr>
              <a:t>SECURITY AND SAFETY</a:t>
            </a:r>
          </a:p>
        </p:txBody>
      </p:sp>
      <p:grpSp>
        <p:nvGrpSpPr>
          <p:cNvPr id="14" name="Group 14"/>
          <p:cNvGrpSpPr/>
          <p:nvPr/>
        </p:nvGrpSpPr>
        <p:grpSpPr>
          <a:xfrm>
            <a:off x="1159836" y="3124771"/>
            <a:ext cx="16230600" cy="1666875"/>
            <a:chOff x="0" y="0"/>
            <a:chExt cx="4274726" cy="439012"/>
          </a:xfrm>
        </p:grpSpPr>
        <p:sp>
          <p:nvSpPr>
            <p:cNvPr id="15" name="Freeform 15"/>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16" name="TextBox 16"/>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17" name="TextBox 17"/>
          <p:cNvSpPr txBox="1"/>
          <p:nvPr/>
        </p:nvSpPr>
        <p:spPr>
          <a:xfrm>
            <a:off x="2154618" y="3189656"/>
            <a:ext cx="16264518" cy="2015556"/>
          </a:xfrm>
          <a:prstGeom prst="rect">
            <a:avLst/>
          </a:prstGeom>
        </p:spPr>
        <p:txBody>
          <a:bodyPr lIns="0" tIns="0" rIns="0" bIns="0" rtlCol="0" anchor="t">
            <a:spAutoFit/>
          </a:bodyPr>
          <a:lstStyle/>
          <a:p>
            <a:pPr algn="l">
              <a:lnSpc>
                <a:spcPts val="5400"/>
              </a:lnSpc>
              <a:spcBef>
                <a:spcPct val="0"/>
              </a:spcBef>
            </a:pPr>
            <a:r>
              <a:rPr lang="en-US" sz="3600" b="1" dirty="0">
                <a:solidFill>
                  <a:srgbClr val="FFFFFF"/>
                </a:solidFill>
                <a:latin typeface="Quicksand Bold"/>
                <a:ea typeface="Quicksand Bold"/>
                <a:cs typeface="Quicksand Bold"/>
                <a:sym typeface="Quicksand Bold"/>
              </a:rPr>
              <a:t>Data Security: Encrypt data to prevent unauthorized access and cyberattacks.</a:t>
            </a:r>
          </a:p>
          <a:p>
            <a:pPr marL="0" lvl="0" indent="0" algn="l">
              <a:lnSpc>
                <a:spcPts val="5400"/>
              </a:lnSpc>
              <a:spcBef>
                <a:spcPct val="0"/>
              </a:spcBef>
            </a:pPr>
            <a:endParaRPr lang="en-US" sz="3600" b="1" dirty="0">
              <a:solidFill>
                <a:srgbClr val="FFFFFF"/>
              </a:solidFill>
              <a:latin typeface="Quicksand Bold"/>
              <a:ea typeface="Quicksand Bold"/>
              <a:cs typeface="Quicksand Bold"/>
              <a:sym typeface="Quicksand Bold"/>
            </a:endParaRPr>
          </a:p>
        </p:txBody>
      </p:sp>
      <p:grpSp>
        <p:nvGrpSpPr>
          <p:cNvPr id="18" name="Group 18"/>
          <p:cNvGrpSpPr/>
          <p:nvPr/>
        </p:nvGrpSpPr>
        <p:grpSpPr>
          <a:xfrm>
            <a:off x="1159836" y="5609744"/>
            <a:ext cx="16230600" cy="1666875"/>
            <a:chOff x="0" y="0"/>
            <a:chExt cx="4274726" cy="439012"/>
          </a:xfrm>
        </p:grpSpPr>
        <p:sp>
          <p:nvSpPr>
            <p:cNvPr id="19" name="Freeform 19"/>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0" name="TextBox 20"/>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347955" y="5982885"/>
            <a:ext cx="15854362"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Threat Detection: Use AI to identify and neutralize abnormal behaviors</a:t>
            </a:r>
          </a:p>
          <a:p>
            <a:pPr marL="0" lvl="0" indent="0" algn="ctr">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nvGrpSpPr>
          <p:cNvPr id="22" name="Group 22"/>
          <p:cNvGrpSpPr/>
          <p:nvPr/>
        </p:nvGrpSpPr>
        <p:grpSpPr>
          <a:xfrm>
            <a:off x="1159836" y="8094716"/>
            <a:ext cx="16230600" cy="1666875"/>
            <a:chOff x="0" y="0"/>
            <a:chExt cx="4274726" cy="439012"/>
          </a:xfrm>
        </p:grpSpPr>
        <p:sp>
          <p:nvSpPr>
            <p:cNvPr id="23" name="Freeform 23"/>
            <p:cNvSpPr/>
            <p:nvPr/>
          </p:nvSpPr>
          <p:spPr>
            <a:xfrm>
              <a:off x="0" y="0"/>
              <a:ext cx="4274726" cy="439012"/>
            </a:xfrm>
            <a:custGeom>
              <a:avLst/>
              <a:gdLst/>
              <a:ahLst/>
              <a:cxnLst/>
              <a:rect l="l" t="t" r="r" b="b"/>
              <a:pathLst>
                <a:path w="4274726" h="439012">
                  <a:moveTo>
                    <a:pt x="28620" y="0"/>
                  </a:moveTo>
                  <a:lnTo>
                    <a:pt x="4246106" y="0"/>
                  </a:lnTo>
                  <a:cubicBezTo>
                    <a:pt x="4261912" y="0"/>
                    <a:pt x="4274726" y="12813"/>
                    <a:pt x="4274726" y="28620"/>
                  </a:cubicBezTo>
                  <a:lnTo>
                    <a:pt x="4274726" y="410393"/>
                  </a:lnTo>
                  <a:cubicBezTo>
                    <a:pt x="4274726" y="426199"/>
                    <a:pt x="4261912" y="439012"/>
                    <a:pt x="4246106" y="439012"/>
                  </a:cubicBezTo>
                  <a:lnTo>
                    <a:pt x="28620" y="439012"/>
                  </a:lnTo>
                  <a:cubicBezTo>
                    <a:pt x="12813" y="439012"/>
                    <a:pt x="0" y="426199"/>
                    <a:pt x="0" y="410393"/>
                  </a:cubicBezTo>
                  <a:lnTo>
                    <a:pt x="0" y="28620"/>
                  </a:lnTo>
                  <a:cubicBezTo>
                    <a:pt x="0" y="12813"/>
                    <a:pt x="12813" y="0"/>
                    <a:pt x="28620"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4274726"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36074" y="8215662"/>
            <a:ext cx="15478125" cy="1329734"/>
          </a:xfrm>
          <a:prstGeom prst="rect">
            <a:avLst/>
          </a:prstGeom>
        </p:spPr>
        <p:txBody>
          <a:bodyPr lIns="0" tIns="0" rIns="0" bIns="0" rtlCol="0" anchor="t">
            <a:spAutoFit/>
          </a:bodyPr>
          <a:lstStyle/>
          <a:p>
            <a:pPr algn="ctr">
              <a:lnSpc>
                <a:spcPts val="5400"/>
              </a:lnSpc>
              <a:spcBef>
                <a:spcPct val="0"/>
              </a:spcBef>
            </a:pPr>
            <a:r>
              <a:rPr lang="en-US" sz="3600" b="1">
                <a:solidFill>
                  <a:srgbClr val="FFFFFF"/>
                </a:solidFill>
                <a:latin typeface="Quicksand Bold"/>
                <a:ea typeface="Quicksand Bold"/>
                <a:cs typeface="Quicksand Bold"/>
                <a:sym typeface="Quicksand Bold"/>
              </a:rPr>
              <a:t>System Safety: Ensure stable and reliable operations under emergency conditions</a:t>
            </a:r>
          </a:p>
        </p:txBody>
      </p:sp>
      <p:sp>
        <p:nvSpPr>
          <p:cNvPr id="26" name="Freeform 26"/>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27" name="TextBox 27"/>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28</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5" name="TextBox 5"/>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6" name="Freeform 6"/>
          <p:cNvSpPr/>
          <p:nvPr/>
        </p:nvSpPr>
        <p:spPr>
          <a:xfrm rot="-7187646">
            <a:off x="12153278" y="-2660948"/>
            <a:ext cx="10212044" cy="7389806"/>
          </a:xfrm>
          <a:custGeom>
            <a:avLst/>
            <a:gdLst/>
            <a:ahLst/>
            <a:cxnLst/>
            <a:rect l="l" t="t" r="r" b="b"/>
            <a:pathLst>
              <a:path w="10212044" h="7389806">
                <a:moveTo>
                  <a:pt x="0" y="0"/>
                </a:moveTo>
                <a:lnTo>
                  <a:pt x="10212044" y="0"/>
                </a:lnTo>
                <a:lnTo>
                  <a:pt x="10212044" y="7389806"/>
                </a:lnTo>
                <a:lnTo>
                  <a:pt x="0" y="7389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rot="1780735" flipH="1">
            <a:off x="-3007698" y="4201124"/>
            <a:ext cx="12178944" cy="8813127"/>
          </a:xfrm>
          <a:custGeom>
            <a:avLst/>
            <a:gdLst/>
            <a:ahLst/>
            <a:cxnLst/>
            <a:rect l="l" t="t" r="r" b="b"/>
            <a:pathLst>
              <a:path w="12178944" h="8813127">
                <a:moveTo>
                  <a:pt x="12178944" y="0"/>
                </a:moveTo>
                <a:lnTo>
                  <a:pt x="0" y="0"/>
                </a:lnTo>
                <a:lnTo>
                  <a:pt x="0" y="8813126"/>
                </a:lnTo>
                <a:lnTo>
                  <a:pt x="12178944" y="8813126"/>
                </a:lnTo>
                <a:lnTo>
                  <a:pt x="12178944"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5474390" y="2120800"/>
            <a:ext cx="1392979" cy="1392979"/>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1D26FA">
                    <a:alpha val="100000"/>
                  </a:srgbClr>
                </a:gs>
                <a:gs pos="100000">
                  <a:srgbClr val="22BFE1">
                    <a:alpha val="100000"/>
                  </a:srgbClr>
                </a:gs>
              </a:gsLst>
              <a:path path="circle">
                <a:fillToRect r="100000" b="100000"/>
              </a:path>
              <a:tileRect l="-100000" t="-100000"/>
            </a:gradFill>
          </p:spPr>
        </p:sp>
        <p:sp>
          <p:nvSpPr>
            <p:cNvPr id="10" name="TextBox 10"/>
            <p:cNvSpPr txBox="1"/>
            <p:nvPr/>
          </p:nvSpPr>
          <p:spPr>
            <a:xfrm>
              <a:off x="76200" y="9525"/>
              <a:ext cx="660400" cy="727075"/>
            </a:xfrm>
            <a:prstGeom prst="rect">
              <a:avLst/>
            </a:prstGeom>
          </p:spPr>
          <p:txBody>
            <a:bodyPr lIns="50800" tIns="50800" rIns="50800" bIns="50800" rtlCol="0" anchor="ctr"/>
            <a:lstStyle/>
            <a:p>
              <a:pPr algn="ctr">
                <a:lnSpc>
                  <a:spcPts val="3151"/>
                </a:lnSpc>
              </a:pPr>
              <a:endParaRPr/>
            </a:p>
          </p:txBody>
        </p:sp>
      </p:grpSp>
      <p:sp>
        <p:nvSpPr>
          <p:cNvPr id="11" name="Freeform 11"/>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2" name="Freeform 12"/>
          <p:cNvSpPr/>
          <p:nvPr/>
        </p:nvSpPr>
        <p:spPr>
          <a:xfrm>
            <a:off x="11368798" y="2578571"/>
            <a:ext cx="6342325" cy="6227010"/>
          </a:xfrm>
          <a:custGeom>
            <a:avLst/>
            <a:gdLst/>
            <a:ahLst/>
            <a:cxnLst/>
            <a:rect l="l" t="t" r="r" b="b"/>
            <a:pathLst>
              <a:path w="6342325" h="6227010">
                <a:moveTo>
                  <a:pt x="0" y="0"/>
                </a:moveTo>
                <a:lnTo>
                  <a:pt x="6342325" y="0"/>
                </a:lnTo>
                <a:lnTo>
                  <a:pt x="6342325" y="6227010"/>
                </a:lnTo>
                <a:lnTo>
                  <a:pt x="0" y="6227010"/>
                </a:lnTo>
                <a:lnTo>
                  <a:pt x="0" y="0"/>
                </a:lnTo>
                <a:close/>
              </a:path>
            </a:pathLst>
          </a:custGeom>
          <a:blipFill>
            <a:blip r:embed="rId7">
              <a:alphaModFix amt="68000"/>
              <a:extLst>
                <a:ext uri="{96DAC541-7B7A-43D3-8B79-37D633B846F1}">
                  <asvg:svgBlip xmlns:asvg="http://schemas.microsoft.com/office/drawing/2016/SVG/main" r:embed="rId8"/>
                </a:ext>
              </a:extLst>
            </a:blip>
            <a:stretch>
              <a:fillRect/>
            </a:stretch>
          </a:blipFill>
        </p:spPr>
      </p:sp>
      <p:grpSp>
        <p:nvGrpSpPr>
          <p:cNvPr id="13" name="Group 13"/>
          <p:cNvGrpSpPr>
            <a:grpSpLocks noChangeAspect="1"/>
          </p:cNvGrpSpPr>
          <p:nvPr/>
        </p:nvGrpSpPr>
        <p:grpSpPr>
          <a:xfrm>
            <a:off x="12361663" y="3513779"/>
            <a:ext cx="4356595" cy="4356595"/>
            <a:chOff x="0" y="0"/>
            <a:chExt cx="14840029" cy="14840029"/>
          </a:xfrm>
        </p:grpSpPr>
        <p:sp>
          <p:nvSpPr>
            <p:cNvPr id="14" name="Freeform 14"/>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00BBDE"/>
            </a:solidFill>
          </p:spPr>
        </p:sp>
        <p:sp>
          <p:nvSpPr>
            <p:cNvPr id="15" name="Freeform 15"/>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FFFFFF"/>
            </a:solidFill>
          </p:spPr>
        </p:sp>
        <p:sp>
          <p:nvSpPr>
            <p:cNvPr id="16" name="Freeform 16"/>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42179" r="-42179"/>
              </a:stretch>
            </a:blipFill>
          </p:spPr>
        </p:sp>
      </p:grpSp>
      <p:sp>
        <p:nvSpPr>
          <p:cNvPr id="17" name="TextBox 17"/>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18" name="TextBox 18"/>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9" name="TextBox 19"/>
          <p:cNvSpPr txBox="1"/>
          <p:nvPr/>
        </p:nvSpPr>
        <p:spPr>
          <a:xfrm>
            <a:off x="1028700" y="2654771"/>
            <a:ext cx="11196629" cy="1346200"/>
          </a:xfrm>
          <a:prstGeom prst="rect">
            <a:avLst/>
          </a:prstGeom>
        </p:spPr>
        <p:txBody>
          <a:bodyPr lIns="0" tIns="0" rIns="0" bIns="0" rtlCol="0" anchor="t">
            <a:spAutoFit/>
          </a:bodyPr>
          <a:lstStyle/>
          <a:p>
            <a:pPr algn="l">
              <a:lnSpc>
                <a:spcPts val="5299"/>
              </a:lnSpc>
            </a:pPr>
            <a:r>
              <a:rPr lang="en-US" sz="4999" b="1">
                <a:solidFill>
                  <a:srgbClr val="FFFFFF"/>
                </a:solidFill>
                <a:latin typeface="TT Lakes Neue Bold"/>
                <a:ea typeface="TT Lakes Neue Bold"/>
                <a:cs typeface="TT Lakes Neue Bold"/>
                <a:sym typeface="TT Lakes Neue Bold"/>
              </a:rPr>
              <a:t>IMPLEMENTING AI V2V</a:t>
            </a:r>
          </a:p>
          <a:p>
            <a:pPr algn="l">
              <a:lnSpc>
                <a:spcPts val="5299"/>
              </a:lnSpc>
              <a:spcBef>
                <a:spcPct val="0"/>
              </a:spcBef>
            </a:pPr>
            <a:endParaRPr lang="en-US" sz="4999" b="1">
              <a:solidFill>
                <a:srgbClr val="FFFFFF"/>
              </a:solidFill>
              <a:latin typeface="TT Lakes Neue Bold"/>
              <a:ea typeface="TT Lakes Neue Bold"/>
              <a:cs typeface="TT Lakes Neue Bold"/>
              <a:sym typeface="TT Lakes Neue Bold"/>
            </a:endParaRPr>
          </a:p>
        </p:txBody>
      </p:sp>
      <p:sp>
        <p:nvSpPr>
          <p:cNvPr id="20" name="TextBox 20"/>
          <p:cNvSpPr txBox="1"/>
          <p:nvPr/>
        </p:nvSpPr>
        <p:spPr>
          <a:xfrm>
            <a:off x="1028700" y="1822215"/>
            <a:ext cx="8144688" cy="1467556"/>
          </a:xfrm>
          <a:prstGeom prst="rect">
            <a:avLst/>
          </a:prstGeom>
        </p:spPr>
        <p:txBody>
          <a:bodyPr lIns="0" tIns="0" rIns="0" bIns="0" rtlCol="0" anchor="t">
            <a:spAutoFit/>
          </a:bodyPr>
          <a:lstStyle/>
          <a:p>
            <a:pPr algn="l">
              <a:lnSpc>
                <a:spcPts val="5300"/>
              </a:lnSpc>
            </a:pPr>
            <a:r>
              <a:rPr lang="en-US" sz="5000" b="1">
                <a:solidFill>
                  <a:srgbClr val="84E3F8"/>
                </a:solidFill>
                <a:latin typeface="Neo Tech Bold"/>
                <a:ea typeface="Neo Tech Bold"/>
                <a:cs typeface="Neo Tech Bold"/>
                <a:sym typeface="Neo Tech Bold"/>
              </a:rPr>
              <a:t>FINANCIAL ASPECTS </a:t>
            </a:r>
          </a:p>
          <a:p>
            <a:pPr algn="l">
              <a:lnSpc>
                <a:spcPts val="5300"/>
              </a:lnSpc>
              <a:spcBef>
                <a:spcPct val="0"/>
              </a:spcBef>
            </a:pPr>
            <a:endParaRPr lang="en-US" sz="5000" b="1">
              <a:solidFill>
                <a:srgbClr val="84E3F8"/>
              </a:solidFill>
              <a:latin typeface="Neo Tech Bold"/>
              <a:ea typeface="Neo Tech Bold"/>
              <a:cs typeface="Neo Tech Bold"/>
              <a:sym typeface="Neo Tech Bold"/>
            </a:endParaRPr>
          </a:p>
        </p:txBody>
      </p:sp>
      <p:grpSp>
        <p:nvGrpSpPr>
          <p:cNvPr id="21" name="Group 21"/>
          <p:cNvGrpSpPr/>
          <p:nvPr/>
        </p:nvGrpSpPr>
        <p:grpSpPr>
          <a:xfrm>
            <a:off x="580859" y="3775546"/>
            <a:ext cx="11034385" cy="2080441"/>
            <a:chOff x="0" y="0"/>
            <a:chExt cx="14712513" cy="2773921"/>
          </a:xfrm>
        </p:grpSpPr>
        <p:grpSp>
          <p:nvGrpSpPr>
            <p:cNvPr id="22" name="Group 22"/>
            <p:cNvGrpSpPr/>
            <p:nvPr/>
          </p:nvGrpSpPr>
          <p:grpSpPr>
            <a:xfrm>
              <a:off x="0" y="0"/>
              <a:ext cx="13835608" cy="2222500"/>
              <a:chOff x="0" y="0"/>
              <a:chExt cx="2732960" cy="439012"/>
            </a:xfrm>
          </p:grpSpPr>
          <p:sp>
            <p:nvSpPr>
              <p:cNvPr id="23" name="Freeform 2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4" name="TextBox 2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High setup costs for V2V hardware  and AI integration </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26" name="Group 26"/>
          <p:cNvGrpSpPr/>
          <p:nvPr/>
        </p:nvGrpSpPr>
        <p:grpSpPr>
          <a:xfrm>
            <a:off x="580859" y="5789933"/>
            <a:ext cx="11034385" cy="2080441"/>
            <a:chOff x="0" y="0"/>
            <a:chExt cx="14712513" cy="2773921"/>
          </a:xfrm>
        </p:grpSpPr>
        <p:grpSp>
          <p:nvGrpSpPr>
            <p:cNvPr id="27" name="Group 27"/>
            <p:cNvGrpSpPr/>
            <p:nvPr/>
          </p:nvGrpSpPr>
          <p:grpSpPr>
            <a:xfrm>
              <a:off x="0" y="0"/>
              <a:ext cx="13835608" cy="2222500"/>
              <a:chOff x="0" y="0"/>
              <a:chExt cx="2732960" cy="439012"/>
            </a:xfrm>
          </p:grpSpPr>
          <p:sp>
            <p:nvSpPr>
              <p:cNvPr id="28" name="Freeform 28"/>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29" name="TextBox 29"/>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Reduced accident-related expenses and property damage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grpSp>
        <p:nvGrpSpPr>
          <p:cNvPr id="31" name="Group 31"/>
          <p:cNvGrpSpPr/>
          <p:nvPr/>
        </p:nvGrpSpPr>
        <p:grpSpPr>
          <a:xfrm>
            <a:off x="580859" y="7765361"/>
            <a:ext cx="11034385" cy="2080441"/>
            <a:chOff x="0" y="0"/>
            <a:chExt cx="14712513" cy="2773921"/>
          </a:xfrm>
        </p:grpSpPr>
        <p:grpSp>
          <p:nvGrpSpPr>
            <p:cNvPr id="32" name="Group 32"/>
            <p:cNvGrpSpPr/>
            <p:nvPr/>
          </p:nvGrpSpPr>
          <p:grpSpPr>
            <a:xfrm>
              <a:off x="0" y="0"/>
              <a:ext cx="13835608" cy="2222500"/>
              <a:chOff x="0" y="0"/>
              <a:chExt cx="2732960" cy="439012"/>
            </a:xfrm>
          </p:grpSpPr>
          <p:sp>
            <p:nvSpPr>
              <p:cNvPr id="33" name="Freeform 33"/>
              <p:cNvSpPr/>
              <p:nvPr/>
            </p:nvSpPr>
            <p:spPr>
              <a:xfrm>
                <a:off x="0" y="0"/>
                <a:ext cx="2732960" cy="439012"/>
              </a:xfrm>
              <a:custGeom>
                <a:avLst/>
                <a:gdLst/>
                <a:ahLst/>
                <a:cxnLst/>
                <a:rect l="l" t="t" r="r" b="b"/>
                <a:pathLst>
                  <a:path w="2732960" h="439012">
                    <a:moveTo>
                      <a:pt x="44765" y="0"/>
                    </a:moveTo>
                    <a:lnTo>
                      <a:pt x="2688195" y="0"/>
                    </a:lnTo>
                    <a:cubicBezTo>
                      <a:pt x="2700067" y="0"/>
                      <a:pt x="2711453" y="4716"/>
                      <a:pt x="2719848" y="13111"/>
                    </a:cubicBezTo>
                    <a:cubicBezTo>
                      <a:pt x="2728243" y="21507"/>
                      <a:pt x="2732960" y="32893"/>
                      <a:pt x="2732960" y="44765"/>
                    </a:cubicBezTo>
                    <a:lnTo>
                      <a:pt x="2732960" y="394247"/>
                    </a:lnTo>
                    <a:cubicBezTo>
                      <a:pt x="2732960" y="406120"/>
                      <a:pt x="2728243" y="417506"/>
                      <a:pt x="2719848" y="425901"/>
                    </a:cubicBezTo>
                    <a:cubicBezTo>
                      <a:pt x="2711453" y="434296"/>
                      <a:pt x="2700067" y="439012"/>
                      <a:pt x="2688195" y="439012"/>
                    </a:cubicBezTo>
                    <a:lnTo>
                      <a:pt x="44765" y="439012"/>
                    </a:lnTo>
                    <a:cubicBezTo>
                      <a:pt x="32893" y="439012"/>
                      <a:pt x="21507" y="434296"/>
                      <a:pt x="13111" y="425901"/>
                    </a:cubicBezTo>
                    <a:cubicBezTo>
                      <a:pt x="4716" y="417506"/>
                      <a:pt x="0" y="406120"/>
                      <a:pt x="0" y="394247"/>
                    </a:cubicBezTo>
                    <a:lnTo>
                      <a:pt x="0" y="44765"/>
                    </a:lnTo>
                    <a:cubicBezTo>
                      <a:pt x="0" y="32893"/>
                      <a:pt x="4716" y="21507"/>
                      <a:pt x="13111" y="13111"/>
                    </a:cubicBezTo>
                    <a:cubicBezTo>
                      <a:pt x="21507" y="4716"/>
                      <a:pt x="32893" y="0"/>
                      <a:pt x="44765" y="0"/>
                    </a:cubicBezTo>
                    <a:close/>
                  </a:path>
                </a:pathLst>
              </a:custGeom>
              <a:solidFill>
                <a:srgbClr val="FF0000"/>
              </a:solidFill>
              <a:ln w="38100" cap="rnd">
                <a:solidFill>
                  <a:srgbClr val="21DEE8"/>
                </a:solidFill>
                <a:prstDash val="lgDash"/>
                <a:round/>
              </a:ln>
            </p:spPr>
          </p:sp>
          <p:sp>
            <p:nvSpPr>
              <p:cNvPr id="34" name="TextBox 34"/>
              <p:cNvSpPr txBox="1"/>
              <p:nvPr/>
            </p:nvSpPr>
            <p:spPr>
              <a:xfrm>
                <a:off x="0" y="-38100"/>
                <a:ext cx="2732960" cy="477112"/>
              </a:xfrm>
              <a:prstGeom prst="rect">
                <a:avLst/>
              </a:prstGeom>
            </p:spPr>
            <p:txBody>
              <a:bodyPr lIns="50800" tIns="50800" rIns="50800" bIns="50800" rtlCol="0" anchor="ctr"/>
              <a:lstStyle/>
              <a:p>
                <a:pPr algn="ctr">
                  <a:lnSpc>
                    <a:spcPts val="2659"/>
                  </a:lnSpc>
                </a:pPr>
                <a:endParaRPr/>
              </a:p>
            </p:txBody>
          </p:sp>
        </p:grpSp>
        <p:sp>
          <p:nvSpPr>
            <p:cNvPr id="35" name="TextBox 35"/>
            <p:cNvSpPr txBox="1"/>
            <p:nvPr/>
          </p:nvSpPr>
          <p:spPr>
            <a:xfrm>
              <a:off x="847992" y="118263"/>
              <a:ext cx="13864521" cy="2655658"/>
            </a:xfrm>
            <a:prstGeom prst="rect">
              <a:avLst/>
            </a:prstGeom>
          </p:spPr>
          <p:txBody>
            <a:bodyPr lIns="0" tIns="0" rIns="0" bIns="0" rtlCol="0" anchor="t">
              <a:spAutoFit/>
            </a:bodyPr>
            <a:lstStyle/>
            <a:p>
              <a:pPr algn="l">
                <a:lnSpc>
                  <a:spcPts val="5400"/>
                </a:lnSpc>
                <a:spcBef>
                  <a:spcPct val="0"/>
                </a:spcBef>
              </a:pPr>
              <a:r>
                <a:rPr lang="en-US" sz="3600" b="1">
                  <a:solidFill>
                    <a:srgbClr val="FFFFFF"/>
                  </a:solidFill>
                  <a:latin typeface="Quicksand Bold"/>
                  <a:ea typeface="Quicksand Bold"/>
                  <a:cs typeface="Quicksand Bold"/>
                  <a:sym typeface="Quicksand Bold"/>
                </a:rPr>
                <a:t>Economic Efficiency, Improved traffic flow reduces delays and energy waste</a:t>
              </a:r>
            </a:p>
            <a:p>
              <a:pPr marL="0" lvl="0" indent="0" algn="l">
                <a:lnSpc>
                  <a:spcPts val="5400"/>
                </a:lnSpc>
                <a:spcBef>
                  <a:spcPct val="0"/>
                </a:spcBef>
              </a:pPr>
              <a:endParaRPr lang="en-US" sz="3600" b="1">
                <a:solidFill>
                  <a:srgbClr val="FFFFFF"/>
                </a:solidFill>
                <a:latin typeface="Quicksand Bold"/>
                <a:ea typeface="Quicksand Bold"/>
                <a:cs typeface="Quicksand Bold"/>
                <a:sym typeface="Quicksand Bold"/>
              </a:endParaRPr>
            </a:p>
          </p:txBody>
        </p:sp>
      </p:grpSp>
      <p:sp>
        <p:nvSpPr>
          <p:cNvPr id="36" name="TextBox 36"/>
          <p:cNvSpPr txBox="1"/>
          <p:nvPr/>
        </p:nvSpPr>
        <p:spPr>
          <a:xfrm>
            <a:off x="17768959"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29</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75916" y="0"/>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4282265" y="1884386"/>
            <a:ext cx="18065880" cy="1778750"/>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AI V2V APPLICATION DIRECTIONS</a:t>
            </a:r>
          </a:p>
          <a:p>
            <a:pPr algn="l">
              <a:lnSpc>
                <a:spcPts val="6560"/>
              </a:lnSpc>
            </a:pPr>
            <a:endParaRPr lang="en-US" sz="5467" b="1">
              <a:solidFill>
                <a:srgbClr val="FFFFFF"/>
              </a:solidFill>
              <a:latin typeface="Neo Tech Bold"/>
              <a:ea typeface="Neo Tech Bold"/>
              <a:cs typeface="Neo Tech Bold"/>
              <a:sym typeface="Neo Tech Bold"/>
            </a:endParaRPr>
          </a:p>
        </p:txBody>
      </p:sp>
      <p:sp>
        <p:nvSpPr>
          <p:cNvPr id="9" name="TextBox 9"/>
          <p:cNvSpPr txBox="1"/>
          <p:nvPr/>
        </p:nvSpPr>
        <p:spPr>
          <a:xfrm>
            <a:off x="7529366" y="2707085"/>
            <a:ext cx="9729934" cy="1038181"/>
          </a:xfrm>
          <a:prstGeom prst="rect">
            <a:avLst/>
          </a:prstGeom>
        </p:spPr>
        <p:txBody>
          <a:bodyPr lIns="0" tIns="0" rIns="0" bIns="0" rtlCol="0" anchor="t">
            <a:spAutoFit/>
          </a:bodyPr>
          <a:lstStyle/>
          <a:p>
            <a:pPr algn="l">
              <a:lnSpc>
                <a:spcPts val="7203"/>
              </a:lnSpc>
            </a:pPr>
            <a:r>
              <a:rPr lang="en-US" sz="6002" b="1">
                <a:solidFill>
                  <a:srgbClr val="FF0000"/>
                </a:solidFill>
                <a:latin typeface="Neo Tech Bold"/>
                <a:ea typeface="Neo Tech Bold"/>
                <a:cs typeface="Neo Tech Bold"/>
                <a:sym typeface="Neo Tech Bold"/>
              </a:rPr>
              <a:t> AT BOSCH</a:t>
            </a: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grpSp>
        <p:nvGrpSpPr>
          <p:cNvPr id="11" name="Group 11"/>
          <p:cNvGrpSpPr/>
          <p:nvPr/>
        </p:nvGrpSpPr>
        <p:grpSpPr>
          <a:xfrm>
            <a:off x="2074174" y="3989937"/>
            <a:ext cx="14139651" cy="912771"/>
            <a:chOff x="0" y="0"/>
            <a:chExt cx="4274726" cy="275951"/>
          </a:xfrm>
        </p:grpSpPr>
        <p:sp>
          <p:nvSpPr>
            <p:cNvPr id="12" name="Freeform 12"/>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3" name="TextBox 13"/>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4" name="TextBox 14"/>
          <p:cNvSpPr txBox="1"/>
          <p:nvPr/>
        </p:nvSpPr>
        <p:spPr>
          <a:xfrm>
            <a:off x="2268685" y="4197923"/>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Integration into Intelligent Vehicle Management Systems</a:t>
            </a:r>
          </a:p>
          <a:p>
            <a:pPr marL="526640" lvl="1" indent="-263320" algn="just">
              <a:lnSpc>
                <a:spcPts val="3658"/>
              </a:lnSpc>
              <a:spcBef>
                <a:spcPct val="0"/>
              </a:spcBef>
              <a:buFont typeface="Arial"/>
              <a:buChar char="•"/>
            </a:pPr>
            <a:endParaRPr lang="en-US" sz="2439" b="1">
              <a:solidFill>
                <a:srgbClr val="F0F7FE"/>
              </a:solidFill>
              <a:latin typeface="Quicksand Bold"/>
              <a:ea typeface="Quicksand Bold"/>
              <a:cs typeface="Quicksand Bold"/>
              <a:sym typeface="Quicksand Bold"/>
            </a:endParaRPr>
          </a:p>
        </p:txBody>
      </p:sp>
      <p:grpSp>
        <p:nvGrpSpPr>
          <p:cNvPr id="15" name="Group 15"/>
          <p:cNvGrpSpPr/>
          <p:nvPr/>
        </p:nvGrpSpPr>
        <p:grpSpPr>
          <a:xfrm>
            <a:off x="2074174" y="5241263"/>
            <a:ext cx="14139651" cy="912771"/>
            <a:chOff x="0" y="0"/>
            <a:chExt cx="4274726" cy="275951"/>
          </a:xfrm>
        </p:grpSpPr>
        <p:sp>
          <p:nvSpPr>
            <p:cNvPr id="16" name="Freeform 16"/>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17" name="TextBox 17"/>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2268685" y="5449249"/>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Development for Autonomous Vehicles</a:t>
            </a:r>
          </a:p>
        </p:txBody>
      </p:sp>
      <p:grpSp>
        <p:nvGrpSpPr>
          <p:cNvPr id="19" name="Group 19"/>
          <p:cNvGrpSpPr/>
          <p:nvPr/>
        </p:nvGrpSpPr>
        <p:grpSpPr>
          <a:xfrm>
            <a:off x="2074174" y="6492589"/>
            <a:ext cx="14139651" cy="912771"/>
            <a:chOff x="0" y="0"/>
            <a:chExt cx="4274726" cy="275951"/>
          </a:xfrm>
        </p:grpSpPr>
        <p:sp>
          <p:nvSpPr>
            <p:cNvPr id="20" name="Freeform 20"/>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1" name="TextBox 21"/>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2" name="TextBox 22"/>
          <p:cNvSpPr txBox="1"/>
          <p:nvPr/>
        </p:nvSpPr>
        <p:spPr>
          <a:xfrm>
            <a:off x="2268685" y="6700575"/>
            <a:ext cx="9788766" cy="430916"/>
          </a:xfrm>
          <a:prstGeom prst="rect">
            <a:avLst/>
          </a:prstGeom>
        </p:spPr>
        <p:txBody>
          <a:bodyPr lIns="0" tIns="0" rIns="0" bIns="0" rtlCol="0" anchor="t">
            <a:spAutoFit/>
          </a:bodyPr>
          <a:lstStyle/>
          <a:p>
            <a:pPr algn="just">
              <a:lnSpc>
                <a:spcPts val="3658"/>
              </a:lnSpc>
              <a:spcBef>
                <a:spcPct val="0"/>
              </a:spcBef>
            </a:pPr>
            <a:r>
              <a:rPr lang="en-US" sz="2439" b="1">
                <a:solidFill>
                  <a:srgbClr val="F0F7FE"/>
                </a:solidFill>
                <a:latin typeface="Quicksand Bold"/>
                <a:ea typeface="Quicksand Bold"/>
                <a:cs typeface="Quicksand Bold"/>
                <a:sym typeface="Quicksand Bold"/>
              </a:rPr>
              <a:t>Energy-Efficient Solutions</a:t>
            </a:r>
          </a:p>
        </p:txBody>
      </p:sp>
      <p:grpSp>
        <p:nvGrpSpPr>
          <p:cNvPr id="23" name="Group 23"/>
          <p:cNvGrpSpPr/>
          <p:nvPr/>
        </p:nvGrpSpPr>
        <p:grpSpPr>
          <a:xfrm>
            <a:off x="2074174" y="7743915"/>
            <a:ext cx="14139651" cy="912771"/>
            <a:chOff x="0" y="0"/>
            <a:chExt cx="4274726" cy="275951"/>
          </a:xfrm>
        </p:grpSpPr>
        <p:sp>
          <p:nvSpPr>
            <p:cNvPr id="24" name="Freeform 24"/>
            <p:cNvSpPr/>
            <p:nvPr/>
          </p:nvSpPr>
          <p:spPr>
            <a:xfrm>
              <a:off x="0" y="0"/>
              <a:ext cx="4274726" cy="275951"/>
            </a:xfrm>
            <a:custGeom>
              <a:avLst/>
              <a:gdLst/>
              <a:ahLst/>
              <a:cxnLst/>
              <a:rect l="l" t="t" r="r" b="b"/>
              <a:pathLst>
                <a:path w="4274726" h="275951">
                  <a:moveTo>
                    <a:pt x="0" y="0"/>
                  </a:moveTo>
                  <a:lnTo>
                    <a:pt x="4274726" y="0"/>
                  </a:lnTo>
                  <a:lnTo>
                    <a:pt x="4274726" y="275951"/>
                  </a:lnTo>
                  <a:lnTo>
                    <a:pt x="0" y="275951"/>
                  </a:lnTo>
                  <a:close/>
                </a:path>
              </a:pathLst>
            </a:custGeom>
            <a:solidFill>
              <a:srgbClr val="000000">
                <a:alpha val="0"/>
              </a:srgbClr>
            </a:solidFill>
            <a:ln w="47625" cap="sq">
              <a:solidFill>
                <a:srgbClr val="F0F7FE"/>
              </a:solidFill>
              <a:prstDash val="solid"/>
              <a:miter/>
            </a:ln>
          </p:spPr>
        </p:sp>
        <p:sp>
          <p:nvSpPr>
            <p:cNvPr id="25" name="TextBox 25"/>
            <p:cNvSpPr txBox="1"/>
            <p:nvPr/>
          </p:nvSpPr>
          <p:spPr>
            <a:xfrm>
              <a:off x="0" y="-38100"/>
              <a:ext cx="4274726" cy="314051"/>
            </a:xfrm>
            <a:prstGeom prst="rect">
              <a:avLst/>
            </a:prstGeom>
          </p:spPr>
          <p:txBody>
            <a:bodyPr lIns="50800" tIns="50800" rIns="50800" bIns="50800" rtlCol="0" anchor="ctr"/>
            <a:lstStyle/>
            <a:p>
              <a:pPr algn="ctr">
                <a:lnSpc>
                  <a:spcPts val="2659"/>
                </a:lnSpc>
              </a:pPr>
              <a:endParaRPr/>
            </a:p>
          </p:txBody>
        </p:sp>
      </p:grpSp>
      <p:sp>
        <p:nvSpPr>
          <p:cNvPr id="26" name="TextBox 26"/>
          <p:cNvSpPr txBox="1"/>
          <p:nvPr/>
        </p:nvSpPr>
        <p:spPr>
          <a:xfrm>
            <a:off x="2268685" y="7951901"/>
            <a:ext cx="9788766" cy="888094"/>
          </a:xfrm>
          <a:prstGeom prst="rect">
            <a:avLst/>
          </a:prstGeom>
        </p:spPr>
        <p:txBody>
          <a:bodyPr lIns="0" tIns="0" rIns="0" bIns="0" rtlCol="0" anchor="t">
            <a:spAutoFit/>
          </a:bodyPr>
          <a:lstStyle/>
          <a:p>
            <a:pPr algn="just">
              <a:lnSpc>
                <a:spcPts val="3658"/>
              </a:lnSpc>
            </a:pPr>
            <a:r>
              <a:rPr lang="en-US" sz="2439" b="1">
                <a:solidFill>
                  <a:srgbClr val="F0F7FE"/>
                </a:solidFill>
                <a:latin typeface="Quicksand Bold"/>
                <a:ea typeface="Quicksand Bold"/>
                <a:cs typeface="Quicksand Bold"/>
                <a:sym typeface="Quicksand Bold"/>
              </a:rPr>
              <a:t>Collaboration with Smart Cities</a:t>
            </a:r>
          </a:p>
          <a:p>
            <a:pPr marL="0" lvl="0" indent="0" algn="just">
              <a:lnSpc>
                <a:spcPts val="3658"/>
              </a:lnSpc>
              <a:spcBef>
                <a:spcPct val="0"/>
              </a:spcBef>
            </a:pPr>
            <a:endParaRPr lang="en-US" sz="2439" b="1">
              <a:solidFill>
                <a:srgbClr val="F0F7FE"/>
              </a:solidFill>
              <a:latin typeface="Quicksand Bold"/>
              <a:ea typeface="Quicksand Bold"/>
              <a:cs typeface="Quicksand Bold"/>
              <a:sym typeface="Quicksand Bold"/>
            </a:endParaRP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22</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213202" y="-24039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353169" y="-355727"/>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8" name="TextBox 8"/>
          <p:cNvSpPr txBox="1"/>
          <p:nvPr/>
        </p:nvSpPr>
        <p:spPr>
          <a:xfrm>
            <a:off x="5258525" y="1902377"/>
            <a:ext cx="18065880" cy="951442"/>
          </a:xfrm>
          <a:prstGeom prst="rect">
            <a:avLst/>
          </a:prstGeom>
        </p:spPr>
        <p:txBody>
          <a:bodyPr lIns="0" tIns="0" rIns="0" bIns="0" rtlCol="0" anchor="t">
            <a:spAutoFit/>
          </a:bodyPr>
          <a:lstStyle/>
          <a:p>
            <a:pPr algn="l">
              <a:lnSpc>
                <a:spcPts val="6560"/>
              </a:lnSpc>
            </a:pPr>
            <a:r>
              <a:rPr lang="en-US" sz="5467" b="1">
                <a:solidFill>
                  <a:srgbClr val="FFFFFF"/>
                </a:solidFill>
                <a:latin typeface="Neo Tech Bold"/>
                <a:ea typeface="Neo Tech Bold"/>
                <a:cs typeface="Neo Tech Bold"/>
                <a:sym typeface="Neo Tech Bold"/>
              </a:rPr>
              <a:t>POTENTIAL GROWTH</a:t>
            </a:r>
          </a:p>
        </p:txBody>
      </p:sp>
      <p:sp>
        <p:nvSpPr>
          <p:cNvPr id="9" name="TextBox 9"/>
          <p:cNvSpPr txBox="1"/>
          <p:nvPr/>
        </p:nvSpPr>
        <p:spPr>
          <a:xfrm>
            <a:off x="3893435" y="2678047"/>
            <a:ext cx="11953543" cy="1961092"/>
          </a:xfrm>
          <a:prstGeom prst="rect">
            <a:avLst/>
          </a:prstGeom>
        </p:spPr>
        <p:txBody>
          <a:bodyPr lIns="0" tIns="0" rIns="0" bIns="0" rtlCol="0" anchor="t">
            <a:spAutoFit/>
          </a:bodyPr>
          <a:lstStyle/>
          <a:p>
            <a:pPr algn="l">
              <a:lnSpc>
                <a:spcPts val="7203"/>
              </a:lnSpc>
            </a:pPr>
            <a:r>
              <a:rPr lang="en-US" sz="6002" b="1" spc="300">
                <a:solidFill>
                  <a:srgbClr val="1DFAFA"/>
                </a:solidFill>
                <a:latin typeface="Neo Tech Bold"/>
                <a:ea typeface="Neo Tech Bold"/>
                <a:cs typeface="Neo Tech Bold"/>
                <a:sym typeface="Neo Tech Bold"/>
              </a:rPr>
              <a:t>AI-POWERED V2V Safety</a:t>
            </a:r>
          </a:p>
          <a:p>
            <a:pPr algn="l">
              <a:lnSpc>
                <a:spcPts val="7203"/>
              </a:lnSpc>
            </a:pPr>
            <a:endParaRPr lang="en-US" sz="6002" b="1" spc="300">
              <a:solidFill>
                <a:srgbClr val="1DFAFA"/>
              </a:solidFill>
              <a:latin typeface="Neo Tech Bold"/>
              <a:ea typeface="Neo Tech Bold"/>
              <a:cs typeface="Neo Tech Bold"/>
              <a:sym typeface="Neo Tech Bold"/>
            </a:endParaRPr>
          </a:p>
        </p:txBody>
      </p:sp>
      <p:sp>
        <p:nvSpPr>
          <p:cNvPr id="10" name="Freeform 10"/>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sp>
      <p:sp>
        <p:nvSpPr>
          <p:cNvPr id="11" name="TextBox 11"/>
          <p:cNvSpPr txBox="1"/>
          <p:nvPr/>
        </p:nvSpPr>
        <p:spPr>
          <a:xfrm>
            <a:off x="1837609" y="4229434"/>
            <a:ext cx="525800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Potential Growth Areas</a:t>
            </a:r>
          </a:p>
        </p:txBody>
      </p:sp>
      <p:sp>
        <p:nvSpPr>
          <p:cNvPr id="12" name="TextBox 12"/>
          <p:cNvSpPr txBox="1"/>
          <p:nvPr/>
        </p:nvSpPr>
        <p:spPr>
          <a:xfrm>
            <a:off x="1123461" y="5092797"/>
            <a:ext cx="7816933" cy="1128182"/>
          </a:xfrm>
          <a:prstGeom prst="rect">
            <a:avLst/>
          </a:prstGeom>
        </p:spPr>
        <p:txBody>
          <a:bodyPr lIns="0" tIns="0" rIns="0" bIns="0" rtlCol="0" anchor="t">
            <a:spAutoFit/>
          </a:bodyPr>
          <a:lstStyle/>
          <a:p>
            <a:pPr marL="599704" lvl="1" indent="-299852" algn="l">
              <a:lnSpc>
                <a:spcPts val="2999"/>
              </a:lnSpc>
              <a:buFont typeface="Arial"/>
              <a:buChar char="•"/>
            </a:pPr>
            <a:r>
              <a:rPr lang="en-US" sz="2777" dirty="0">
                <a:solidFill>
                  <a:srgbClr val="FFFFFF"/>
                </a:solidFill>
                <a:latin typeface="Raleway"/>
                <a:ea typeface="Raleway"/>
                <a:cs typeface="Raleway"/>
                <a:sym typeface="Raleway"/>
              </a:rPr>
              <a:t>Intelligent Transportation Systems (ITS)</a:t>
            </a:r>
          </a:p>
          <a:p>
            <a:pPr marL="599704" lvl="1" indent="-299852" algn="l">
              <a:lnSpc>
                <a:spcPts val="2999"/>
              </a:lnSpc>
              <a:buFont typeface="Arial"/>
              <a:buChar char="•"/>
            </a:pPr>
            <a:r>
              <a:rPr lang="en-US" sz="2777" dirty="0">
                <a:solidFill>
                  <a:srgbClr val="FFFFFF"/>
                </a:solidFill>
                <a:latin typeface="Raleway"/>
                <a:ea typeface="Raleway"/>
                <a:cs typeface="Raleway"/>
                <a:sym typeface="Raleway"/>
              </a:rPr>
              <a:t>High-level Autonomous Vehicles (Level 4, 5)</a:t>
            </a:r>
          </a:p>
          <a:p>
            <a:pPr marL="599704" lvl="1" indent="-299852" algn="l">
              <a:lnSpc>
                <a:spcPts val="2999"/>
              </a:lnSpc>
              <a:spcBef>
                <a:spcPct val="0"/>
              </a:spcBef>
              <a:buFont typeface="Arial"/>
              <a:buChar char="•"/>
            </a:pPr>
            <a:r>
              <a:rPr lang="en-US" sz="2777" dirty="0">
                <a:solidFill>
                  <a:srgbClr val="FFFFFF"/>
                </a:solidFill>
                <a:latin typeface="Raleway"/>
                <a:ea typeface="Raleway"/>
                <a:cs typeface="Raleway"/>
                <a:sym typeface="Raleway"/>
              </a:rPr>
              <a:t>Smart Cities</a:t>
            </a:r>
          </a:p>
        </p:txBody>
      </p:sp>
      <p:sp>
        <p:nvSpPr>
          <p:cNvPr id="13" name="Freeform 13"/>
          <p:cNvSpPr/>
          <p:nvPr/>
        </p:nvSpPr>
        <p:spPr>
          <a:xfrm>
            <a:off x="708138" y="3975398"/>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4" name="TextBox 14"/>
          <p:cNvSpPr txBox="1"/>
          <p:nvPr/>
        </p:nvSpPr>
        <p:spPr>
          <a:xfrm>
            <a:off x="1837609" y="7238107"/>
            <a:ext cx="5477497"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Development Directions</a:t>
            </a:r>
          </a:p>
        </p:txBody>
      </p:sp>
      <p:sp>
        <p:nvSpPr>
          <p:cNvPr id="15" name="TextBox 15"/>
          <p:cNvSpPr txBox="1"/>
          <p:nvPr/>
        </p:nvSpPr>
        <p:spPr>
          <a:xfrm>
            <a:off x="1191414" y="7939447"/>
            <a:ext cx="7748979" cy="149965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Advancing Network Technology</a:t>
            </a:r>
          </a:p>
          <a:p>
            <a:pPr marL="599704" lvl="1" indent="-299852" algn="l">
              <a:lnSpc>
                <a:spcPts val="2999"/>
              </a:lnSpc>
              <a:buFont typeface="Arial"/>
              <a:buChar char="•"/>
            </a:pPr>
            <a:r>
              <a:rPr lang="en-US" sz="2777">
                <a:solidFill>
                  <a:srgbClr val="FFFFFF"/>
                </a:solidFill>
                <a:latin typeface="Raleway"/>
                <a:ea typeface="Raleway"/>
                <a:cs typeface="Raleway"/>
                <a:sym typeface="Raleway"/>
              </a:rPr>
              <a:t>Integrating Artificial Intelligence</a:t>
            </a:r>
          </a:p>
          <a:p>
            <a:pPr marL="599704" lvl="1" indent="-299852" algn="l">
              <a:lnSpc>
                <a:spcPts val="2999"/>
              </a:lnSpc>
              <a:buFont typeface="Arial"/>
              <a:buChar char="•"/>
            </a:pPr>
            <a:r>
              <a:rPr lang="en-US" sz="2777">
                <a:solidFill>
                  <a:srgbClr val="FFFFFF"/>
                </a:solidFill>
                <a:latin typeface="Raleway"/>
                <a:ea typeface="Raleway"/>
                <a:cs typeface="Raleway"/>
                <a:sym typeface="Raleway"/>
              </a:rPr>
              <a:t>Public-Private Collaboration</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Skilled Workforce Preparation</a:t>
            </a:r>
          </a:p>
        </p:txBody>
      </p:sp>
      <p:sp>
        <p:nvSpPr>
          <p:cNvPr id="16" name="Freeform 16"/>
          <p:cNvSpPr/>
          <p:nvPr/>
        </p:nvSpPr>
        <p:spPr>
          <a:xfrm>
            <a:off x="708138" y="698407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17" name="TextBox 17"/>
          <p:cNvSpPr txBox="1"/>
          <p:nvPr/>
        </p:nvSpPr>
        <p:spPr>
          <a:xfrm>
            <a:off x="10999678" y="4276127"/>
            <a:ext cx="6742368"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Practical Applications</a:t>
            </a:r>
          </a:p>
        </p:txBody>
      </p:sp>
      <p:sp>
        <p:nvSpPr>
          <p:cNvPr id="18" name="TextBox 18"/>
          <p:cNvSpPr txBox="1"/>
          <p:nvPr/>
        </p:nvSpPr>
        <p:spPr>
          <a:xfrm>
            <a:off x="10740135" y="4977467"/>
            <a:ext cx="7001911" cy="756707"/>
          </a:xfrm>
          <a:prstGeom prst="rect">
            <a:avLst/>
          </a:prstGeom>
        </p:spPr>
        <p:txBody>
          <a:bodyPr lIns="0" tIns="0" rIns="0" bIns="0" rtlCol="0" anchor="t">
            <a:spAutoFit/>
          </a:bodyPr>
          <a:lstStyle/>
          <a:p>
            <a:pPr marL="599704" lvl="1" indent="-299852" algn="l">
              <a:lnSpc>
                <a:spcPts val="2999"/>
              </a:lnSpc>
              <a:buFont typeface="Arial"/>
              <a:buChar char="•"/>
            </a:pPr>
            <a:r>
              <a:rPr lang="en-US" sz="2777">
                <a:solidFill>
                  <a:srgbClr val="FFFFFF"/>
                </a:solidFill>
                <a:latin typeface="Raleway"/>
                <a:ea typeface="Raleway"/>
                <a:cs typeface="Raleway"/>
                <a:sym typeface="Raleway"/>
              </a:rPr>
              <a:t>Europe and the US</a:t>
            </a:r>
          </a:p>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Asia (Vietnam, China, Japan,...)</a:t>
            </a:r>
          </a:p>
        </p:txBody>
      </p:sp>
      <p:sp>
        <p:nvSpPr>
          <p:cNvPr id="19" name="Freeform 19"/>
          <p:cNvSpPr/>
          <p:nvPr/>
        </p:nvSpPr>
        <p:spPr>
          <a:xfrm>
            <a:off x="9870207" y="4022092"/>
            <a:ext cx="830645" cy="926800"/>
          </a:xfrm>
          <a:custGeom>
            <a:avLst/>
            <a:gdLst/>
            <a:ahLst/>
            <a:cxnLst/>
            <a:rect l="l" t="t" r="r" b="b"/>
            <a:pathLst>
              <a:path w="830645" h="926800">
                <a:moveTo>
                  <a:pt x="0" y="0"/>
                </a:moveTo>
                <a:lnTo>
                  <a:pt x="830645" y="0"/>
                </a:lnTo>
                <a:lnTo>
                  <a:pt x="830645" y="926800"/>
                </a:lnTo>
                <a:lnTo>
                  <a:pt x="0" y="926800"/>
                </a:lnTo>
                <a:lnTo>
                  <a:pt x="0" y="0"/>
                </a:lnTo>
                <a:close/>
              </a:path>
            </a:pathLst>
          </a:custGeom>
          <a:blipFill>
            <a:blip r:embed="rId4"/>
            <a:stretch>
              <a:fillRect/>
            </a:stretch>
          </a:blipFill>
        </p:spPr>
      </p:sp>
      <p:sp>
        <p:nvSpPr>
          <p:cNvPr id="20" name="TextBox 20"/>
          <p:cNvSpPr txBox="1"/>
          <p:nvPr/>
        </p:nvSpPr>
        <p:spPr>
          <a:xfrm>
            <a:off x="10999678" y="7284801"/>
            <a:ext cx="3500956" cy="385232"/>
          </a:xfrm>
          <a:prstGeom prst="rect">
            <a:avLst/>
          </a:prstGeom>
        </p:spPr>
        <p:txBody>
          <a:bodyPr lIns="0" tIns="0" rIns="0" bIns="0" rtlCol="0" anchor="t">
            <a:spAutoFit/>
          </a:bodyPr>
          <a:lstStyle/>
          <a:p>
            <a:pPr algn="l">
              <a:lnSpc>
                <a:spcPts val="2999"/>
              </a:lnSpc>
              <a:spcBef>
                <a:spcPct val="0"/>
              </a:spcBef>
            </a:pPr>
            <a:r>
              <a:rPr lang="en-US" sz="2777" b="1">
                <a:solidFill>
                  <a:srgbClr val="FFFFFF"/>
                </a:solidFill>
                <a:latin typeface="Raleway Bold"/>
                <a:ea typeface="Raleway Bold"/>
                <a:cs typeface="Raleway Bold"/>
                <a:sym typeface="Raleway Bold"/>
              </a:rPr>
              <a:t>Long-term Goals</a:t>
            </a:r>
          </a:p>
        </p:txBody>
      </p:sp>
      <p:sp>
        <p:nvSpPr>
          <p:cNvPr id="21" name="TextBox 21"/>
          <p:cNvSpPr txBox="1"/>
          <p:nvPr/>
        </p:nvSpPr>
        <p:spPr>
          <a:xfrm>
            <a:off x="10663144" y="7986141"/>
            <a:ext cx="7001911" cy="1871132"/>
          </a:xfrm>
          <a:prstGeom prst="rect">
            <a:avLst/>
          </a:prstGeom>
        </p:spPr>
        <p:txBody>
          <a:bodyPr lIns="0" tIns="0" rIns="0" bIns="0" rtlCol="0" anchor="t">
            <a:spAutoFit/>
          </a:bodyPr>
          <a:lstStyle/>
          <a:p>
            <a:pPr marL="599704" lvl="1" indent="-299852" algn="l">
              <a:lnSpc>
                <a:spcPts val="2999"/>
              </a:lnSpc>
              <a:spcBef>
                <a:spcPct val="0"/>
              </a:spcBef>
              <a:buFont typeface="Arial"/>
              <a:buChar char="•"/>
            </a:pPr>
            <a:r>
              <a:rPr lang="en-US" sz="2777">
                <a:solidFill>
                  <a:srgbClr val="FFFFFF"/>
                </a:solidFill>
                <a:latin typeface="Raleway"/>
                <a:ea typeface="Raleway"/>
                <a:cs typeface="Raleway"/>
                <a:sym typeface="Raleway"/>
              </a:rPr>
              <a:t>Establish a fully integrated transportation ecosystem where all elements in the traffic environment communicate and interact seamlessly.</a:t>
            </a:r>
          </a:p>
          <a:p>
            <a:pPr algn="l">
              <a:lnSpc>
                <a:spcPts val="2999"/>
              </a:lnSpc>
              <a:spcBef>
                <a:spcPct val="0"/>
              </a:spcBef>
            </a:pPr>
            <a:endParaRPr lang="en-US" sz="2777">
              <a:solidFill>
                <a:srgbClr val="FFFFFF"/>
              </a:solidFill>
              <a:latin typeface="Raleway"/>
              <a:ea typeface="Raleway"/>
              <a:cs typeface="Raleway"/>
              <a:sym typeface="Raleway"/>
            </a:endParaRPr>
          </a:p>
        </p:txBody>
      </p:sp>
      <p:sp>
        <p:nvSpPr>
          <p:cNvPr id="22" name="Freeform 22"/>
          <p:cNvSpPr/>
          <p:nvPr/>
        </p:nvSpPr>
        <p:spPr>
          <a:xfrm>
            <a:off x="9870207" y="7030765"/>
            <a:ext cx="830645" cy="926800"/>
          </a:xfrm>
          <a:custGeom>
            <a:avLst/>
            <a:gdLst/>
            <a:ahLst/>
            <a:cxnLst/>
            <a:rect l="l" t="t" r="r" b="b"/>
            <a:pathLst>
              <a:path w="830645" h="926800">
                <a:moveTo>
                  <a:pt x="0" y="0"/>
                </a:moveTo>
                <a:lnTo>
                  <a:pt x="830645" y="0"/>
                </a:lnTo>
                <a:lnTo>
                  <a:pt x="830645" y="926801"/>
                </a:lnTo>
                <a:lnTo>
                  <a:pt x="0" y="926801"/>
                </a:lnTo>
                <a:lnTo>
                  <a:pt x="0" y="0"/>
                </a:lnTo>
                <a:close/>
              </a:path>
            </a:pathLst>
          </a:custGeom>
          <a:blipFill>
            <a:blip r:embed="rId4"/>
            <a:stretch>
              <a:fillRect/>
            </a:stretch>
          </a:blipFill>
        </p:spPr>
      </p:sp>
      <p:sp>
        <p:nvSpPr>
          <p:cNvPr id="23" name="TextBox 23"/>
          <p:cNvSpPr txBox="1"/>
          <p:nvPr/>
        </p:nvSpPr>
        <p:spPr>
          <a:xfrm>
            <a:off x="913295" y="4237810"/>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1.</a:t>
            </a:r>
          </a:p>
        </p:txBody>
      </p:sp>
      <p:sp>
        <p:nvSpPr>
          <p:cNvPr id="24" name="TextBox 24"/>
          <p:cNvSpPr txBox="1"/>
          <p:nvPr/>
        </p:nvSpPr>
        <p:spPr>
          <a:xfrm>
            <a:off x="913295" y="7215448"/>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3.</a:t>
            </a:r>
          </a:p>
        </p:txBody>
      </p:sp>
      <p:sp>
        <p:nvSpPr>
          <p:cNvPr id="25" name="TextBox 25"/>
          <p:cNvSpPr txBox="1"/>
          <p:nvPr/>
        </p:nvSpPr>
        <p:spPr>
          <a:xfrm>
            <a:off x="10075364" y="4276127"/>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2.</a:t>
            </a:r>
          </a:p>
        </p:txBody>
      </p:sp>
      <p:sp>
        <p:nvSpPr>
          <p:cNvPr id="26" name="TextBox 26"/>
          <p:cNvSpPr txBox="1"/>
          <p:nvPr/>
        </p:nvSpPr>
        <p:spPr>
          <a:xfrm>
            <a:off x="10075364" y="7284801"/>
            <a:ext cx="420330" cy="363011"/>
          </a:xfrm>
          <a:prstGeom prst="rect">
            <a:avLst/>
          </a:prstGeom>
        </p:spPr>
        <p:txBody>
          <a:bodyPr lIns="0" tIns="0" rIns="0" bIns="0" rtlCol="0" anchor="t">
            <a:spAutoFit/>
          </a:bodyPr>
          <a:lstStyle/>
          <a:p>
            <a:pPr algn="ctr">
              <a:lnSpc>
                <a:spcPts val="2781"/>
              </a:lnSpc>
              <a:spcBef>
                <a:spcPct val="0"/>
              </a:spcBef>
            </a:pPr>
            <a:r>
              <a:rPr lang="en-US" sz="2575" b="1">
                <a:solidFill>
                  <a:srgbClr val="FFFFFF"/>
                </a:solidFill>
                <a:latin typeface="Raleway Bold"/>
                <a:ea typeface="Raleway Bold"/>
                <a:cs typeface="Raleway Bold"/>
                <a:sym typeface="Raleway Bold"/>
              </a:rPr>
              <a:t>4.</a:t>
            </a:r>
          </a:p>
        </p:txBody>
      </p:sp>
      <p:sp>
        <p:nvSpPr>
          <p:cNvPr id="27" name="TextBox 27"/>
          <p:cNvSpPr txBox="1"/>
          <p:nvPr/>
        </p:nvSpPr>
        <p:spPr>
          <a:xfrm>
            <a:off x="17768960" y="9750544"/>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21</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E2BDFB-A534-CB6E-5DB4-4DCA4370C202}"/>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39021AD-5A01-3C9E-E6E2-FED2D88757D1}"/>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3432D9C5-2683-5CEF-2CAD-4E0F85BA433B}"/>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9085902C-7970-87F0-ED1E-251B1C749651}"/>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3A1479D2-1C2D-94CA-5E08-2F3D1D33D8EC}"/>
              </a:ext>
            </a:extLst>
          </p:cNvPr>
          <p:cNvSpPr txBox="1"/>
          <p:nvPr/>
        </p:nvSpPr>
        <p:spPr>
          <a:xfrm>
            <a:off x="17768960"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30</a:t>
            </a:r>
          </a:p>
        </p:txBody>
      </p:sp>
      <p:sp>
        <p:nvSpPr>
          <p:cNvPr id="8" name="TextBox 4">
            <a:extLst>
              <a:ext uri="{FF2B5EF4-FFF2-40B4-BE49-F238E27FC236}">
                <a16:creationId xmlns:a16="http://schemas.microsoft.com/office/drawing/2014/main" id="{0C8A4044-A5DD-7F6B-E185-E1148C989B4B}"/>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9" name="TextBox 5">
            <a:extLst>
              <a:ext uri="{FF2B5EF4-FFF2-40B4-BE49-F238E27FC236}">
                <a16:creationId xmlns:a16="http://schemas.microsoft.com/office/drawing/2014/main" id="{9BE540EF-D0C4-CDE8-EB34-BB3C09DD5CE8}"/>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10" name="Freeform 6">
            <a:extLst>
              <a:ext uri="{FF2B5EF4-FFF2-40B4-BE49-F238E27FC236}">
                <a16:creationId xmlns:a16="http://schemas.microsoft.com/office/drawing/2014/main" id="{F956C822-F916-AB00-DC09-4F804BAA47CC}"/>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1" name="TextBox 7">
            <a:extLst>
              <a:ext uri="{FF2B5EF4-FFF2-40B4-BE49-F238E27FC236}">
                <a16:creationId xmlns:a16="http://schemas.microsoft.com/office/drawing/2014/main" id="{22D9F26F-A0B6-234E-C827-73F56CC68C63}"/>
              </a:ext>
            </a:extLst>
          </p:cNvPr>
          <p:cNvSpPr txBox="1"/>
          <p:nvPr/>
        </p:nvSpPr>
        <p:spPr>
          <a:xfrm>
            <a:off x="641911" y="1792398"/>
            <a:ext cx="9333364" cy="807913"/>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APPLICATION AT BOSCH</a:t>
            </a:r>
          </a:p>
        </p:txBody>
      </p:sp>
      <p:sp>
        <p:nvSpPr>
          <p:cNvPr id="12" name="Freeform 8">
            <a:extLst>
              <a:ext uri="{FF2B5EF4-FFF2-40B4-BE49-F238E27FC236}">
                <a16:creationId xmlns:a16="http://schemas.microsoft.com/office/drawing/2014/main" id="{F5F6668C-8C8C-CC93-8511-E37A45839D0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txBody>
          <a:bodyPr/>
          <a:lstStyle/>
          <a:p>
            <a:endParaRPr lang="en-US" dirty="0"/>
          </a:p>
        </p:txBody>
      </p:sp>
      <p:sp>
        <p:nvSpPr>
          <p:cNvPr id="13" name="Freeform 9">
            <a:extLst>
              <a:ext uri="{FF2B5EF4-FFF2-40B4-BE49-F238E27FC236}">
                <a16:creationId xmlns:a16="http://schemas.microsoft.com/office/drawing/2014/main" id="{9CEB889E-211E-3456-E10F-ADE38FB2CEE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6"/>
            <a:stretch>
              <a:fillRect/>
            </a:stretch>
          </a:blipFill>
        </p:spPr>
      </p:sp>
      <p:sp>
        <p:nvSpPr>
          <p:cNvPr id="14" name="TextBox 10">
            <a:extLst>
              <a:ext uri="{FF2B5EF4-FFF2-40B4-BE49-F238E27FC236}">
                <a16:creationId xmlns:a16="http://schemas.microsoft.com/office/drawing/2014/main" id="{9162D0C5-E586-77E7-4F2C-6F42B3CBD102}"/>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5" name="TextBox 11">
            <a:extLst>
              <a:ext uri="{FF2B5EF4-FFF2-40B4-BE49-F238E27FC236}">
                <a16:creationId xmlns:a16="http://schemas.microsoft.com/office/drawing/2014/main" id="{40A9C6DF-2C08-5538-5326-D63E78F6BB3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7" name="Picture 2">
            <a:extLst>
              <a:ext uri="{FF2B5EF4-FFF2-40B4-BE49-F238E27FC236}">
                <a16:creationId xmlns:a16="http://schemas.microsoft.com/office/drawing/2014/main" id="{53986E9D-D8A8-FD0B-905B-DA1B512890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A0856C20-3209-0227-B0EF-AD7FA6868DCD}"/>
              </a:ext>
            </a:extLst>
          </p:cNvPr>
          <p:cNvSpPr txBox="1"/>
          <p:nvPr/>
        </p:nvSpPr>
        <p:spPr>
          <a:xfrm>
            <a:off x="750778" y="2883138"/>
            <a:ext cx="13803422" cy="784830"/>
          </a:xfrm>
          <a:prstGeom prst="rect">
            <a:avLst/>
          </a:prstGeom>
          <a:noFill/>
        </p:spPr>
        <p:txBody>
          <a:bodyPr wrap="square">
            <a:spAutoFit/>
          </a:bodyPr>
          <a:lstStyle/>
          <a:p>
            <a:pPr marL="342900" indent="-342900">
              <a:buFont typeface="Arial" panose="020B0604020202020204" pitchFamily="34" charset="0"/>
              <a:buChar char="•"/>
            </a:pPr>
            <a:r>
              <a:rPr lang="en-US" sz="2250" dirty="0">
                <a:solidFill>
                  <a:schemeClr val="bg1"/>
                </a:solidFill>
                <a:latin typeface="Poppins" panose="00000500000000000000" pitchFamily="2" charset="0"/>
                <a:cs typeface="Poppins" panose="00000500000000000000" pitchFamily="2" charset="0"/>
              </a:rPr>
              <a:t>The innovations from this project align perfectly with Bosch’s expertise and long-term goals, making it highly applicable to various Bosch initiatives.</a:t>
            </a:r>
            <a:endParaRPr lang="en-US" sz="2250" b="1" dirty="0">
              <a:solidFill>
                <a:schemeClr val="bg1"/>
              </a:solidFill>
              <a:latin typeface="Poppins" panose="00000500000000000000" pitchFamily="2" charset="0"/>
              <a:cs typeface="Poppins" panose="00000500000000000000" pitchFamily="2" charset="0"/>
            </a:endParaRPr>
          </a:p>
        </p:txBody>
      </p:sp>
      <p:sp>
        <p:nvSpPr>
          <p:cNvPr id="20" name="TextBox 19">
            <a:extLst>
              <a:ext uri="{FF2B5EF4-FFF2-40B4-BE49-F238E27FC236}">
                <a16:creationId xmlns:a16="http://schemas.microsoft.com/office/drawing/2014/main" id="{D65BA9C9-A6E3-4BEC-5432-54E5F0C603D6}"/>
              </a:ext>
            </a:extLst>
          </p:cNvPr>
          <p:cNvSpPr txBox="1"/>
          <p:nvPr/>
        </p:nvSpPr>
        <p:spPr>
          <a:xfrm>
            <a:off x="750778" y="3755410"/>
            <a:ext cx="13803422" cy="1666354"/>
          </a:xfrm>
          <a:prstGeom prst="rect">
            <a:avLst/>
          </a:prstGeom>
          <a:noFill/>
        </p:spPr>
        <p:txBody>
          <a:bodyPr wrap="square">
            <a:spAutoFit/>
          </a:bodyPr>
          <a:lstStyle/>
          <a:p>
            <a:pPr marL="285750" marR="0" indent="-285750" algn="just">
              <a:lnSpc>
                <a:spcPct val="115000"/>
              </a:lnSpc>
              <a:spcBef>
                <a:spcPts val="1000"/>
              </a:spcBef>
              <a:buFont typeface="Arial" panose="020B0604020202020204" pitchFamily="34" charset="0"/>
              <a:buChar char="•"/>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One of the primary applications is the integration into Advanced Driver Assistance Systems (ADAS). By enhancing ADAS with AI-driven V2V communication, Bosch can improve intelligent vehicle management, enabling vehicles to respond to their environment more effectively.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24933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85C8A-6A01-9FEB-AFAF-2954DE32860E}"/>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CB3690C-8C51-FA6D-FD43-CAF5BF9D5CDC}"/>
              </a:ext>
            </a:extLst>
          </p:cNvPr>
          <p:cNvPicPr>
            <a:picLocks noChangeAspect="1"/>
          </p:cNvPicPr>
          <p:nvPr/>
        </p:nvPicPr>
        <p:blipFill>
          <a:blip r:embed="rId2"/>
          <a:stretch>
            <a:fillRect/>
          </a:stretch>
        </p:blipFill>
        <p:spPr>
          <a:xfrm>
            <a:off x="-152401" y="0"/>
            <a:ext cx="22032401" cy="10629900"/>
          </a:xfrm>
          <a:prstGeom prst="rect">
            <a:avLst/>
          </a:prstGeom>
        </p:spPr>
      </p:pic>
      <p:sp>
        <p:nvSpPr>
          <p:cNvPr id="2" name="TextBox 2">
            <a:extLst>
              <a:ext uri="{FF2B5EF4-FFF2-40B4-BE49-F238E27FC236}">
                <a16:creationId xmlns:a16="http://schemas.microsoft.com/office/drawing/2014/main" id="{FC9167AE-8F69-2149-6DB4-6E833BDE35BE}"/>
              </a:ext>
            </a:extLst>
          </p:cNvPr>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pic>
        <p:nvPicPr>
          <p:cNvPr id="3" name="Picture 2">
            <a:extLst>
              <a:ext uri="{FF2B5EF4-FFF2-40B4-BE49-F238E27FC236}">
                <a16:creationId xmlns:a16="http://schemas.microsoft.com/office/drawing/2014/main" id="{C7D6409A-8BF8-21AA-4D8A-E0521584A6F7}"/>
              </a:ext>
            </a:extLst>
          </p:cNvPr>
          <p:cNvPicPr>
            <a:picLocks noChangeAspect="1"/>
          </p:cNvPicPr>
          <p:nvPr/>
        </p:nvPicPr>
        <p:blipFill>
          <a:blip r:embed="rId2"/>
          <a:stretch>
            <a:fillRect/>
          </a:stretch>
        </p:blipFill>
        <p:spPr>
          <a:xfrm>
            <a:off x="-152401" y="0"/>
            <a:ext cx="22032401" cy="10629900"/>
          </a:xfrm>
          <a:prstGeom prst="rect">
            <a:avLst/>
          </a:prstGeom>
        </p:spPr>
      </p:pic>
      <p:sp>
        <p:nvSpPr>
          <p:cNvPr id="5" name="TextBox 2">
            <a:extLst>
              <a:ext uri="{FF2B5EF4-FFF2-40B4-BE49-F238E27FC236}">
                <a16:creationId xmlns:a16="http://schemas.microsoft.com/office/drawing/2014/main" id="{907116CD-24DC-9B5C-1B40-536DECB72E8F}"/>
              </a:ext>
            </a:extLst>
          </p:cNvPr>
          <p:cNvSpPr txBox="1"/>
          <p:nvPr/>
        </p:nvSpPr>
        <p:spPr>
          <a:xfrm>
            <a:off x="17768961" y="9820559"/>
            <a:ext cx="37189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31</a:t>
            </a:r>
          </a:p>
        </p:txBody>
      </p:sp>
      <p:sp>
        <p:nvSpPr>
          <p:cNvPr id="12" name="Freeform 8">
            <a:extLst>
              <a:ext uri="{FF2B5EF4-FFF2-40B4-BE49-F238E27FC236}">
                <a16:creationId xmlns:a16="http://schemas.microsoft.com/office/drawing/2014/main" id="{AEBBC74F-7FD3-CFDA-DC0D-061B80D61B24}"/>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3"/>
            <a:stretch>
              <a:fillRect/>
            </a:stretch>
          </a:blipFill>
        </p:spPr>
        <p:txBody>
          <a:bodyPr/>
          <a:lstStyle/>
          <a:p>
            <a:endParaRPr lang="en-US" dirty="0"/>
          </a:p>
        </p:txBody>
      </p:sp>
      <p:sp>
        <p:nvSpPr>
          <p:cNvPr id="21" name="Freeform 3">
            <a:extLst>
              <a:ext uri="{FF2B5EF4-FFF2-40B4-BE49-F238E27FC236}">
                <a16:creationId xmlns:a16="http://schemas.microsoft.com/office/drawing/2014/main" id="{F131FBD2-6553-286B-F178-81EDF69C2683}"/>
              </a:ext>
            </a:extLst>
          </p:cNvPr>
          <p:cNvSpPr/>
          <p:nvPr/>
        </p:nvSpPr>
        <p:spPr>
          <a:xfrm>
            <a:off x="16572091" y="1237013"/>
            <a:ext cx="839609" cy="450336"/>
          </a:xfrm>
          <a:custGeom>
            <a:avLst/>
            <a:gdLst/>
            <a:ahLst/>
            <a:cxnLst/>
            <a:rect l="l" t="t" r="r" b="b"/>
            <a:pathLst>
              <a:path w="839609" h="450336">
                <a:moveTo>
                  <a:pt x="0" y="0"/>
                </a:moveTo>
                <a:lnTo>
                  <a:pt x="839609" y="0"/>
                </a:lnTo>
                <a:lnTo>
                  <a:pt x="839609"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4">
            <a:extLst>
              <a:ext uri="{FF2B5EF4-FFF2-40B4-BE49-F238E27FC236}">
                <a16:creationId xmlns:a16="http://schemas.microsoft.com/office/drawing/2014/main" id="{F3023F4A-961E-FCC2-7A61-37281FDC1F8F}"/>
              </a:ext>
            </a:extLst>
          </p:cNvPr>
          <p:cNvSpPr/>
          <p:nvPr/>
        </p:nvSpPr>
        <p:spPr>
          <a:xfrm>
            <a:off x="15732483" y="1237013"/>
            <a:ext cx="839609" cy="450336"/>
          </a:xfrm>
          <a:custGeom>
            <a:avLst/>
            <a:gdLst/>
            <a:ahLst/>
            <a:cxnLst/>
            <a:rect l="l" t="t" r="r" b="b"/>
            <a:pathLst>
              <a:path w="839609" h="450336">
                <a:moveTo>
                  <a:pt x="0" y="0"/>
                </a:moveTo>
                <a:lnTo>
                  <a:pt x="839608" y="0"/>
                </a:lnTo>
                <a:lnTo>
                  <a:pt x="839608" y="450335"/>
                </a:lnTo>
                <a:lnTo>
                  <a:pt x="0" y="45033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5">
            <a:extLst>
              <a:ext uri="{FF2B5EF4-FFF2-40B4-BE49-F238E27FC236}">
                <a16:creationId xmlns:a16="http://schemas.microsoft.com/office/drawing/2014/main" id="{2794F324-5319-CB57-6B88-777AF3E9EA74}"/>
              </a:ext>
            </a:extLst>
          </p:cNvPr>
          <p:cNvSpPr/>
          <p:nvPr/>
        </p:nvSpPr>
        <p:spPr>
          <a:xfrm>
            <a:off x="1928471" y="9166917"/>
            <a:ext cx="2728988" cy="487567"/>
          </a:xfrm>
          <a:custGeom>
            <a:avLst/>
            <a:gdLst/>
            <a:ahLst/>
            <a:cxnLst/>
            <a:rect l="l" t="t" r="r" b="b"/>
            <a:pathLst>
              <a:path w="2728988" h="487567">
                <a:moveTo>
                  <a:pt x="0" y="0"/>
                </a:moveTo>
                <a:lnTo>
                  <a:pt x="2728988" y="0"/>
                </a:lnTo>
                <a:lnTo>
                  <a:pt x="2728988" y="487566"/>
                </a:lnTo>
                <a:lnTo>
                  <a:pt x="0" y="48756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TextBox 10">
            <a:extLst>
              <a:ext uri="{FF2B5EF4-FFF2-40B4-BE49-F238E27FC236}">
                <a16:creationId xmlns:a16="http://schemas.microsoft.com/office/drawing/2014/main" id="{A7C1E671-A94B-3A30-C117-1FEFE92DDD79}"/>
              </a:ext>
            </a:extLst>
          </p:cNvPr>
          <p:cNvSpPr txBox="1"/>
          <p:nvPr/>
        </p:nvSpPr>
        <p:spPr>
          <a:xfrm>
            <a:off x="5574316" y="2233735"/>
            <a:ext cx="11417579" cy="807913"/>
          </a:xfrm>
          <a:prstGeom prst="rect">
            <a:avLst/>
          </a:prstGeom>
        </p:spPr>
        <p:txBody>
          <a:bodyPr lIns="0" tIns="0" rIns="0" bIns="0" rtlCol="0" anchor="t">
            <a:spAutoFit/>
          </a:bodyPr>
          <a:lstStyle/>
          <a:p>
            <a:pPr algn="l">
              <a:lnSpc>
                <a:spcPts val="6340"/>
              </a:lnSpc>
            </a:pPr>
            <a:r>
              <a:rPr lang="en-US" sz="6000" b="1" dirty="0">
                <a:solidFill>
                  <a:srgbClr val="FFFFFF"/>
                </a:solidFill>
                <a:latin typeface="Neo Tech Bold"/>
                <a:ea typeface="Neo Tech Bold"/>
                <a:cs typeface="Neo Tech Bold"/>
                <a:sym typeface="Neo Tech Bold"/>
              </a:rPr>
              <a:t>APPLICATION AT BOSCH</a:t>
            </a:r>
          </a:p>
        </p:txBody>
      </p:sp>
      <p:grpSp>
        <p:nvGrpSpPr>
          <p:cNvPr id="30" name="Group 12">
            <a:extLst>
              <a:ext uri="{FF2B5EF4-FFF2-40B4-BE49-F238E27FC236}">
                <a16:creationId xmlns:a16="http://schemas.microsoft.com/office/drawing/2014/main" id="{48AF9CD6-54EE-BD2C-28B1-A29739C181A6}"/>
              </a:ext>
            </a:extLst>
          </p:cNvPr>
          <p:cNvGrpSpPr>
            <a:grpSpLocks noChangeAspect="1"/>
          </p:cNvGrpSpPr>
          <p:nvPr/>
        </p:nvGrpSpPr>
        <p:grpSpPr>
          <a:xfrm>
            <a:off x="3856810" y="3369597"/>
            <a:ext cx="2441114" cy="2441114"/>
            <a:chOff x="0" y="0"/>
            <a:chExt cx="14840029" cy="14840029"/>
          </a:xfrm>
        </p:grpSpPr>
        <p:sp>
          <p:nvSpPr>
            <p:cNvPr id="31" name="Freeform 13">
              <a:extLst>
                <a:ext uri="{FF2B5EF4-FFF2-40B4-BE49-F238E27FC236}">
                  <a16:creationId xmlns:a16="http://schemas.microsoft.com/office/drawing/2014/main" id="{AA79E069-66E4-D6C6-2D08-84E089D203EB}"/>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2" name="Freeform 14">
              <a:extLst>
                <a:ext uri="{FF2B5EF4-FFF2-40B4-BE49-F238E27FC236}">
                  <a16:creationId xmlns:a16="http://schemas.microsoft.com/office/drawing/2014/main" id="{714BA171-E643-27BF-54CF-A4CCE1DB6C8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3" name="Freeform 15">
              <a:extLst>
                <a:ext uri="{FF2B5EF4-FFF2-40B4-BE49-F238E27FC236}">
                  <a16:creationId xmlns:a16="http://schemas.microsoft.com/office/drawing/2014/main" id="{51A16A7A-7EF4-1B64-C639-87CB718B8EB5}"/>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8"/>
              <a:stretch>
                <a:fillRect l="-24665" r="-24665"/>
              </a:stretch>
            </a:blipFill>
          </p:spPr>
        </p:sp>
      </p:grpSp>
      <p:grpSp>
        <p:nvGrpSpPr>
          <p:cNvPr id="34" name="Group 16">
            <a:extLst>
              <a:ext uri="{FF2B5EF4-FFF2-40B4-BE49-F238E27FC236}">
                <a16:creationId xmlns:a16="http://schemas.microsoft.com/office/drawing/2014/main" id="{66FE100F-C884-BD68-CECB-E03C1ABD59C9}"/>
              </a:ext>
            </a:extLst>
          </p:cNvPr>
          <p:cNvGrpSpPr>
            <a:grpSpLocks noChangeAspect="1"/>
          </p:cNvGrpSpPr>
          <p:nvPr/>
        </p:nvGrpSpPr>
        <p:grpSpPr>
          <a:xfrm>
            <a:off x="6705690" y="3369597"/>
            <a:ext cx="2441114" cy="2441114"/>
            <a:chOff x="0" y="0"/>
            <a:chExt cx="14840029" cy="14840029"/>
          </a:xfrm>
        </p:grpSpPr>
        <p:sp>
          <p:nvSpPr>
            <p:cNvPr id="35" name="Freeform 17">
              <a:extLst>
                <a:ext uri="{FF2B5EF4-FFF2-40B4-BE49-F238E27FC236}">
                  <a16:creationId xmlns:a16="http://schemas.microsoft.com/office/drawing/2014/main" id="{80E4DB6D-5EE7-6A20-BF91-B334222C6F01}"/>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36" name="Freeform 18">
              <a:extLst>
                <a:ext uri="{FF2B5EF4-FFF2-40B4-BE49-F238E27FC236}">
                  <a16:creationId xmlns:a16="http://schemas.microsoft.com/office/drawing/2014/main" id="{0B7C8FC5-A658-F1C9-D5D6-0F0DABA9F2ED}"/>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37" name="Freeform 19">
              <a:extLst>
                <a:ext uri="{FF2B5EF4-FFF2-40B4-BE49-F238E27FC236}">
                  <a16:creationId xmlns:a16="http://schemas.microsoft.com/office/drawing/2014/main" id="{F7A0AD12-B997-9132-9450-47F5DB2D7A57}"/>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9"/>
              <a:stretch>
                <a:fillRect l="-24712" r="-24712"/>
              </a:stretch>
            </a:blipFill>
          </p:spPr>
        </p:sp>
      </p:grpSp>
      <p:grpSp>
        <p:nvGrpSpPr>
          <p:cNvPr id="38" name="Group 20">
            <a:extLst>
              <a:ext uri="{FF2B5EF4-FFF2-40B4-BE49-F238E27FC236}">
                <a16:creationId xmlns:a16="http://schemas.microsoft.com/office/drawing/2014/main" id="{E29400B0-C764-BF2A-9F9C-3B4D995CC491}"/>
              </a:ext>
            </a:extLst>
          </p:cNvPr>
          <p:cNvGrpSpPr>
            <a:grpSpLocks noChangeAspect="1"/>
          </p:cNvGrpSpPr>
          <p:nvPr/>
        </p:nvGrpSpPr>
        <p:grpSpPr>
          <a:xfrm>
            <a:off x="9550521" y="3369597"/>
            <a:ext cx="2441114" cy="2441114"/>
            <a:chOff x="0" y="0"/>
            <a:chExt cx="14840029" cy="14840029"/>
          </a:xfrm>
        </p:grpSpPr>
        <p:sp>
          <p:nvSpPr>
            <p:cNvPr id="39" name="Freeform 21">
              <a:extLst>
                <a:ext uri="{FF2B5EF4-FFF2-40B4-BE49-F238E27FC236}">
                  <a16:creationId xmlns:a16="http://schemas.microsoft.com/office/drawing/2014/main" id="{66E27242-DE37-4433-B622-812C5B9E0EFE}"/>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0" name="Freeform 22">
              <a:extLst>
                <a:ext uri="{FF2B5EF4-FFF2-40B4-BE49-F238E27FC236}">
                  <a16:creationId xmlns:a16="http://schemas.microsoft.com/office/drawing/2014/main" id="{E72E9026-136D-E6DD-298B-3F46CC5EDA86}"/>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1" name="Freeform 23">
              <a:extLst>
                <a:ext uri="{FF2B5EF4-FFF2-40B4-BE49-F238E27FC236}">
                  <a16:creationId xmlns:a16="http://schemas.microsoft.com/office/drawing/2014/main" id="{39558E33-2F6E-553D-AFF4-3344ECE38BDC}"/>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0"/>
              <a:stretch>
                <a:fillRect l="-24712" r="-24712"/>
              </a:stretch>
            </a:blipFill>
          </p:spPr>
        </p:sp>
      </p:grpSp>
      <p:grpSp>
        <p:nvGrpSpPr>
          <p:cNvPr id="42" name="Group 24">
            <a:extLst>
              <a:ext uri="{FF2B5EF4-FFF2-40B4-BE49-F238E27FC236}">
                <a16:creationId xmlns:a16="http://schemas.microsoft.com/office/drawing/2014/main" id="{F2319AAB-1741-F77D-A161-2601F3AD63C7}"/>
              </a:ext>
            </a:extLst>
          </p:cNvPr>
          <p:cNvGrpSpPr>
            <a:grpSpLocks noChangeAspect="1"/>
          </p:cNvGrpSpPr>
          <p:nvPr/>
        </p:nvGrpSpPr>
        <p:grpSpPr>
          <a:xfrm>
            <a:off x="12564076" y="3369597"/>
            <a:ext cx="2441114" cy="2441114"/>
            <a:chOff x="0" y="0"/>
            <a:chExt cx="14840029" cy="14840029"/>
          </a:xfrm>
        </p:grpSpPr>
        <p:sp>
          <p:nvSpPr>
            <p:cNvPr id="43" name="Freeform 25">
              <a:extLst>
                <a:ext uri="{FF2B5EF4-FFF2-40B4-BE49-F238E27FC236}">
                  <a16:creationId xmlns:a16="http://schemas.microsoft.com/office/drawing/2014/main" id="{64851B84-C859-DE9C-CBAE-10533C7A477F}"/>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solidFill>
              <a:srgbClr val="F2F2F2"/>
            </a:solidFill>
          </p:spPr>
        </p:sp>
        <p:sp>
          <p:nvSpPr>
            <p:cNvPr id="44" name="Freeform 26">
              <a:extLst>
                <a:ext uri="{FF2B5EF4-FFF2-40B4-BE49-F238E27FC236}">
                  <a16:creationId xmlns:a16="http://schemas.microsoft.com/office/drawing/2014/main" id="{2801FEBA-5C7B-342A-CC03-50CABEB90043}"/>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solidFill>
              <a:srgbClr val="00FFFF"/>
            </a:solidFill>
          </p:spPr>
        </p:sp>
        <p:sp>
          <p:nvSpPr>
            <p:cNvPr id="45" name="Freeform 27">
              <a:extLst>
                <a:ext uri="{FF2B5EF4-FFF2-40B4-BE49-F238E27FC236}">
                  <a16:creationId xmlns:a16="http://schemas.microsoft.com/office/drawing/2014/main" id="{33CEA74E-338A-B027-DDE4-A5D6373AA9A1}"/>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blipFill>
              <a:blip r:embed="rId11"/>
              <a:stretch>
                <a:fillRect l="-24712" r="-24712"/>
              </a:stretch>
            </a:blipFill>
          </p:spPr>
        </p:sp>
      </p:grpSp>
      <p:sp>
        <p:nvSpPr>
          <p:cNvPr id="48" name="TextBox 47">
            <a:extLst>
              <a:ext uri="{FF2B5EF4-FFF2-40B4-BE49-F238E27FC236}">
                <a16:creationId xmlns:a16="http://schemas.microsoft.com/office/drawing/2014/main" id="{12161455-A4A6-3FBE-BC8A-58E30C8E9376}"/>
              </a:ext>
            </a:extLst>
          </p:cNvPr>
          <p:cNvSpPr txBox="1"/>
          <p:nvPr/>
        </p:nvSpPr>
        <p:spPr>
          <a:xfrm>
            <a:off x="1230789" y="6148963"/>
            <a:ext cx="15952593" cy="2590966"/>
          </a:xfrm>
          <a:prstGeom prst="rect">
            <a:avLst/>
          </a:prstGeom>
          <a:noFill/>
        </p:spPr>
        <p:txBody>
          <a:bodyPr wrap="square">
            <a:spAutoFit/>
          </a:bodyPr>
          <a:lstStyle/>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The system also supports the development of autonomous vehicles, a key area of focus for Bosch. With its advanced capabilities in obstacle detection and route optimization, the project provides critical tools for ensuring the reliability and safety of autonomous vehicles in complex traffic scenarios.</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a:p>
            <a:pPr marL="0" marR="0" algn="just">
              <a:lnSpc>
                <a:spcPct val="115000"/>
              </a:lnSpc>
              <a:spcBef>
                <a:spcPts val="1000"/>
              </a:spcBef>
            </a:pPr>
            <a:r>
              <a:rPr lang="en-US" sz="2250" b="0" dirty="0">
                <a:solidFill>
                  <a:schemeClr val="bg1"/>
                </a:solidFill>
                <a:effectLst/>
                <a:latin typeface="Poppins" panose="00000500000000000000" pitchFamily="2" charset="0"/>
                <a:ea typeface="MS Gothic" panose="020B0609070205080204" pitchFamily="49" charset="-128"/>
                <a:cs typeface="Poppins" panose="00000500000000000000" pitchFamily="2" charset="0"/>
              </a:rPr>
              <a:t>Furthermore, the project contributes to energy-efficient solutions, helping Bosch achieve its sustainability objectives. By reducing fuel consumption and emissions, the system aligns with Bosch’s commitment to environmental responsibility.</a:t>
            </a:r>
            <a:endParaRPr lang="en-US" sz="2250" b="1" dirty="0">
              <a:solidFill>
                <a:schemeClr val="bg1"/>
              </a:solidFill>
              <a:effectLst/>
              <a:latin typeface="Poppins" panose="00000500000000000000" pitchFamily="2" charset="0"/>
              <a:ea typeface="MS Gothic" panose="020B0609070205080204" pitchFamily="49" charset="-128"/>
              <a:cs typeface="Poppins" panose="00000500000000000000" pitchFamily="2" charset="0"/>
            </a:endParaRPr>
          </a:p>
        </p:txBody>
      </p:sp>
    </p:spTree>
    <p:extLst>
      <p:ext uri="{BB962C8B-B14F-4D97-AF65-F5344CB8AC3E}">
        <p14:creationId xmlns:p14="http://schemas.microsoft.com/office/powerpoint/2010/main" val="38822506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rgbClr val="131F40">
                <a:alpha val="100000"/>
              </a:srgbClr>
            </a:gs>
            <a:gs pos="100000">
              <a:srgbClr val="3D6D81">
                <a:alpha val="100000"/>
              </a:srgbClr>
            </a:gs>
          </a:gsLst>
          <a:lin ang="5400000"/>
        </a:gradFill>
        <a:effectLst/>
      </p:bgPr>
    </p:bg>
    <p:spTree>
      <p:nvGrpSpPr>
        <p:cNvPr id="1" name=""/>
        <p:cNvGrpSpPr/>
        <p:nvPr/>
      </p:nvGrpSpPr>
      <p:grpSpPr>
        <a:xfrm>
          <a:off x="0" y="0"/>
          <a:ext cx="0" cy="0"/>
          <a:chOff x="0" y="0"/>
          <a:chExt cx="0" cy="0"/>
        </a:xfrm>
      </p:grpSpPr>
      <p:sp>
        <p:nvSpPr>
          <p:cNvPr id="2" name="Freeform 2"/>
          <p:cNvSpPr/>
          <p:nvPr/>
        </p:nvSpPr>
        <p:spPr>
          <a:xfrm rot="-5400000">
            <a:off x="4984803" y="-1314334"/>
            <a:ext cx="8318394" cy="13299759"/>
          </a:xfrm>
          <a:custGeom>
            <a:avLst/>
            <a:gdLst/>
            <a:ahLst/>
            <a:cxnLst/>
            <a:rect l="l" t="t" r="r" b="b"/>
            <a:pathLst>
              <a:path w="8318394" h="13299759">
                <a:moveTo>
                  <a:pt x="0" y="0"/>
                </a:moveTo>
                <a:lnTo>
                  <a:pt x="8318394" y="0"/>
                </a:lnTo>
                <a:lnTo>
                  <a:pt x="8318394" y="13299759"/>
                </a:lnTo>
                <a:lnTo>
                  <a:pt x="0" y="1329975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595089" y="4216322"/>
            <a:ext cx="5097823" cy="1636709"/>
          </a:xfrm>
          <a:prstGeom prst="rect">
            <a:avLst/>
          </a:prstGeom>
        </p:spPr>
        <p:txBody>
          <a:bodyPr lIns="0" tIns="0" rIns="0" bIns="0" rtlCol="0" anchor="t">
            <a:spAutoFit/>
          </a:bodyPr>
          <a:lstStyle/>
          <a:p>
            <a:pPr algn="ctr">
              <a:lnSpc>
                <a:spcPts val="12523"/>
              </a:lnSpc>
              <a:spcBef>
                <a:spcPct val="0"/>
              </a:spcBef>
            </a:pPr>
            <a:r>
              <a:rPr lang="en-US" sz="11814" b="1">
                <a:solidFill>
                  <a:srgbClr val="FFFFFF"/>
                </a:solidFill>
                <a:latin typeface="TT Lakes Neue Bold"/>
                <a:ea typeface="TT Lakes Neue Bold"/>
                <a:cs typeface="TT Lakes Neue Bold"/>
                <a:sym typeface="TT Lakes Neue Bold"/>
              </a:rPr>
              <a:t>YOU!</a:t>
            </a:r>
          </a:p>
        </p:txBody>
      </p:sp>
      <p:sp>
        <p:nvSpPr>
          <p:cNvPr id="4" name="TextBox 4"/>
          <p:cNvSpPr txBox="1"/>
          <p:nvPr/>
        </p:nvSpPr>
        <p:spPr>
          <a:xfrm>
            <a:off x="6245623" y="2799520"/>
            <a:ext cx="5796755" cy="1636709"/>
          </a:xfrm>
          <a:prstGeom prst="rect">
            <a:avLst/>
          </a:prstGeom>
        </p:spPr>
        <p:txBody>
          <a:bodyPr lIns="0" tIns="0" rIns="0" bIns="0" rtlCol="0" anchor="t">
            <a:spAutoFit/>
          </a:bodyPr>
          <a:lstStyle/>
          <a:p>
            <a:pPr algn="ctr">
              <a:lnSpc>
                <a:spcPts val="12523"/>
              </a:lnSpc>
              <a:spcBef>
                <a:spcPct val="0"/>
              </a:spcBef>
            </a:pPr>
            <a:r>
              <a:rPr lang="en-US" sz="11814" b="1" dirty="0">
                <a:solidFill>
                  <a:srgbClr val="84E3F8"/>
                </a:solidFill>
                <a:latin typeface="TT Lakes Neue Bold"/>
                <a:ea typeface="TT Lakes Neue Bold"/>
                <a:cs typeface="TT Lakes Neue Bold"/>
                <a:sym typeface="TT Lakes Neue Bold"/>
              </a:rPr>
              <a:t>THANK</a:t>
            </a:r>
          </a:p>
        </p:txBody>
      </p:sp>
      <p:sp>
        <p:nvSpPr>
          <p:cNvPr id="5" name="TextBox 5"/>
          <p:cNvSpPr txBox="1"/>
          <p:nvPr/>
        </p:nvSpPr>
        <p:spPr>
          <a:xfrm>
            <a:off x="3335825" y="6291180"/>
            <a:ext cx="11616351" cy="1384995"/>
          </a:xfrm>
          <a:prstGeom prst="rect">
            <a:avLst/>
          </a:prstGeom>
        </p:spPr>
        <p:txBody>
          <a:bodyPr lIns="0" tIns="0" rIns="0" bIns="0" rtlCol="0" anchor="t">
            <a:spAutoFit/>
          </a:bodyPr>
          <a:lstStyle/>
          <a:p>
            <a:pPr algn="just">
              <a:lnSpc>
                <a:spcPts val="2703"/>
              </a:lnSpc>
              <a:spcBef>
                <a:spcPct val="0"/>
              </a:spcBef>
            </a:pPr>
            <a:r>
              <a:rPr lang="en-US" sz="2550" dirty="0">
                <a:solidFill>
                  <a:srgbClr val="FFFFFF"/>
                </a:solidFill>
                <a:latin typeface="Raleway"/>
                <a:ea typeface="Raleway"/>
                <a:cs typeface="Raleway"/>
                <a:sym typeface="Raleway"/>
              </a:rPr>
              <a:t>Thank you for the wonderful opportunity that the Activator Scholarship 2024 at Bosch offers. </a:t>
            </a:r>
          </a:p>
          <a:p>
            <a:pPr algn="just">
              <a:lnSpc>
                <a:spcPts val="2703"/>
              </a:lnSpc>
              <a:spcBef>
                <a:spcPct val="0"/>
              </a:spcBef>
            </a:pPr>
            <a:r>
              <a:rPr lang="en-US" sz="2550" dirty="0">
                <a:solidFill>
                  <a:srgbClr val="FFFFFF"/>
                </a:solidFill>
                <a:latin typeface="Raleway"/>
                <a:ea typeface="Raleway"/>
                <a:cs typeface="Raleway"/>
                <a:sym typeface="Raleway"/>
              </a:rPr>
              <a:t>I am extremely grateful for your support and belief in my potential to contribute to innovation and challenge.</a:t>
            </a:r>
          </a:p>
        </p:txBody>
      </p:sp>
      <p:sp>
        <p:nvSpPr>
          <p:cNvPr id="6" name="Freeform 6"/>
          <p:cNvSpPr/>
          <p:nvPr/>
        </p:nvSpPr>
        <p:spPr>
          <a:xfrm>
            <a:off x="2494121" y="857710"/>
            <a:ext cx="1789958" cy="1757413"/>
          </a:xfrm>
          <a:custGeom>
            <a:avLst/>
            <a:gdLst/>
            <a:ahLst/>
            <a:cxnLst/>
            <a:rect l="l" t="t" r="r" b="b"/>
            <a:pathLst>
              <a:path w="1789958" h="1757413">
                <a:moveTo>
                  <a:pt x="0" y="0"/>
                </a:moveTo>
                <a:lnTo>
                  <a:pt x="1789958" y="0"/>
                </a:lnTo>
                <a:lnTo>
                  <a:pt x="1789958" y="1757413"/>
                </a:lnTo>
                <a:lnTo>
                  <a:pt x="0" y="1757413"/>
                </a:lnTo>
                <a:lnTo>
                  <a:pt x="0" y="0"/>
                </a:lnTo>
                <a:close/>
              </a:path>
            </a:pathLst>
          </a:custGeom>
          <a:blipFill>
            <a:blip r:embed="rId4">
              <a:alphaModFix amt="27000"/>
              <a:extLst>
                <a:ext uri="{96DAC541-7B7A-43D3-8B79-37D633B846F1}">
                  <asvg:svgBlip xmlns:asvg="http://schemas.microsoft.com/office/drawing/2016/SVG/main" r:embed="rId5"/>
                </a:ext>
              </a:extLst>
            </a:blip>
            <a:stretch>
              <a:fillRect/>
            </a:stretch>
          </a:blipFill>
        </p:spPr>
      </p:sp>
      <p:sp>
        <p:nvSpPr>
          <p:cNvPr id="7" name="Freeform 7"/>
          <p:cNvSpPr/>
          <p:nvPr/>
        </p:nvSpPr>
        <p:spPr>
          <a:xfrm>
            <a:off x="269721" y="-292473"/>
            <a:ext cx="3119379" cy="1754651"/>
          </a:xfrm>
          <a:custGeom>
            <a:avLst/>
            <a:gdLst/>
            <a:ahLst/>
            <a:cxnLst/>
            <a:rect l="l" t="t" r="r" b="b"/>
            <a:pathLst>
              <a:path w="3119379" h="1754651">
                <a:moveTo>
                  <a:pt x="0" y="0"/>
                </a:moveTo>
                <a:lnTo>
                  <a:pt x="3119379" y="0"/>
                </a:lnTo>
                <a:lnTo>
                  <a:pt x="3119379" y="1754650"/>
                </a:lnTo>
                <a:lnTo>
                  <a:pt x="0" y="1754650"/>
                </a:lnTo>
                <a:lnTo>
                  <a:pt x="0" y="0"/>
                </a:lnTo>
                <a:close/>
              </a:path>
            </a:pathLst>
          </a:custGeom>
          <a:blipFill>
            <a:blip r:embed="rId6"/>
            <a:stretch>
              <a:fillRect/>
            </a:stretch>
          </a:blipFill>
        </p:spPr>
      </p:sp>
      <p:sp>
        <p:nvSpPr>
          <p:cNvPr id="8" name="TextBox 8"/>
          <p:cNvSpPr txBox="1"/>
          <p:nvPr/>
        </p:nvSpPr>
        <p:spPr>
          <a:xfrm>
            <a:off x="4294528" y="1395502"/>
            <a:ext cx="9698945" cy="809591"/>
          </a:xfrm>
          <a:prstGeom prst="rect">
            <a:avLst/>
          </a:prstGeom>
        </p:spPr>
        <p:txBody>
          <a:bodyPr lIns="0" tIns="0" rIns="0" bIns="0" rtlCol="0" anchor="t">
            <a:spAutoFit/>
          </a:bodyPr>
          <a:lstStyle/>
          <a:p>
            <a:pPr algn="ctr">
              <a:lnSpc>
                <a:spcPts val="3151"/>
              </a:lnSpc>
            </a:pPr>
            <a:r>
              <a:rPr lang="en-US" sz="2251">
                <a:solidFill>
                  <a:srgbClr val="FFFFFF"/>
                </a:solidFill>
                <a:latin typeface="Poppins"/>
                <a:ea typeface="Poppins"/>
                <a:cs typeface="Poppins"/>
                <a:sym typeface="Poppins"/>
              </a:rPr>
              <a:t>Presented by </a:t>
            </a:r>
          </a:p>
          <a:p>
            <a:pPr marL="0" lvl="0" indent="0" algn="ctr">
              <a:lnSpc>
                <a:spcPts val="3151"/>
              </a:lnSpc>
              <a:spcBef>
                <a:spcPct val="0"/>
              </a:spcBef>
            </a:pPr>
            <a:r>
              <a:rPr lang="en-US" sz="2251">
                <a:solidFill>
                  <a:srgbClr val="FFFFFF"/>
                </a:solidFill>
                <a:latin typeface="Poppins"/>
                <a:ea typeface="Poppins"/>
                <a:cs typeface="Poppins"/>
                <a:sym typeface="Poppins"/>
              </a:rPr>
              <a:t>Mai Xuan Canh - Ho Chi Minh City University of Technology</a:t>
            </a:r>
          </a:p>
        </p:txBody>
      </p:sp>
      <p:pic>
        <p:nvPicPr>
          <p:cNvPr id="10" name="Picture 9">
            <a:extLst>
              <a:ext uri="{FF2B5EF4-FFF2-40B4-BE49-F238E27FC236}">
                <a16:creationId xmlns:a16="http://schemas.microsoft.com/office/drawing/2014/main" id="{995D6A2E-AD90-67C4-62C1-AA68C3ADCA4C}"/>
              </a:ext>
            </a:extLst>
          </p:cNvPr>
          <p:cNvPicPr>
            <a:picLocks noChangeAspect="1"/>
          </p:cNvPicPr>
          <p:nvPr/>
        </p:nvPicPr>
        <p:blipFill>
          <a:blip r:embed="rId7"/>
          <a:srcRect l="5742" t="5017" r="4452"/>
          <a:stretch/>
        </p:blipFill>
        <p:spPr>
          <a:xfrm>
            <a:off x="3335825" y="2834277"/>
            <a:ext cx="2931900" cy="296956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63"/>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TextBox 6"/>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7" name="TextBox 7"/>
          <p:cNvSpPr txBox="1"/>
          <p:nvPr/>
        </p:nvSpPr>
        <p:spPr>
          <a:xfrm>
            <a:off x="15034325" y="965066"/>
            <a:ext cx="2224975" cy="409563"/>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grpSp>
        <p:nvGrpSpPr>
          <p:cNvPr id="8" name="Group 8"/>
          <p:cNvGrpSpPr/>
          <p:nvPr/>
        </p:nvGrpSpPr>
        <p:grpSpPr>
          <a:xfrm>
            <a:off x="5973515" y="3129213"/>
            <a:ext cx="6340969" cy="5415786"/>
            <a:chOff x="0" y="0"/>
            <a:chExt cx="8454626" cy="7221047"/>
          </a:xfrm>
        </p:grpSpPr>
        <p:grpSp>
          <p:nvGrpSpPr>
            <p:cNvPr id="9" name="Group 9"/>
            <p:cNvGrpSpPr/>
            <p:nvPr/>
          </p:nvGrpSpPr>
          <p:grpSpPr>
            <a:xfrm>
              <a:off x="4786366" y="6830411"/>
              <a:ext cx="1944231" cy="390637"/>
              <a:chOff x="0" y="0"/>
              <a:chExt cx="2888648" cy="580390"/>
            </a:xfrm>
          </p:grpSpPr>
          <p:sp>
            <p:nvSpPr>
              <p:cNvPr id="10" name="Freeform 1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1" name="Freeform 1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12" name="Group 12"/>
            <p:cNvGrpSpPr/>
            <p:nvPr/>
          </p:nvGrpSpPr>
          <p:grpSpPr>
            <a:xfrm>
              <a:off x="5260420" y="2295080"/>
              <a:ext cx="3194206" cy="390637"/>
              <a:chOff x="0" y="0"/>
              <a:chExt cx="4745803" cy="580390"/>
            </a:xfrm>
          </p:grpSpPr>
          <p:sp>
            <p:nvSpPr>
              <p:cNvPr id="13" name="Freeform 1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4" name="Freeform 1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15" name="Group 15"/>
            <p:cNvGrpSpPr/>
            <p:nvPr/>
          </p:nvGrpSpPr>
          <p:grpSpPr>
            <a:xfrm>
              <a:off x="5260420" y="4556670"/>
              <a:ext cx="3194206" cy="390637"/>
              <a:chOff x="0" y="0"/>
              <a:chExt cx="4745803" cy="580390"/>
            </a:xfrm>
          </p:grpSpPr>
          <p:sp>
            <p:nvSpPr>
              <p:cNvPr id="16" name="Freeform 16"/>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17" name="Freeform 17"/>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18" name="AutoShape 18"/>
            <p:cNvSpPr/>
            <p:nvPr/>
          </p:nvSpPr>
          <p:spPr>
            <a:xfrm rot="-5400000">
              <a:off x="228747" y="3587748"/>
              <a:ext cx="6830411" cy="48616"/>
            </a:xfrm>
            <a:prstGeom prst="rect">
              <a:avLst/>
            </a:prstGeom>
            <a:solidFill>
              <a:srgbClr val="FFFFFF"/>
            </a:solidFill>
          </p:spPr>
        </p:sp>
        <p:grpSp>
          <p:nvGrpSpPr>
            <p:cNvPr id="19" name="Group 19"/>
            <p:cNvGrpSpPr/>
            <p:nvPr/>
          </p:nvGrpSpPr>
          <p:grpSpPr>
            <a:xfrm rot="-10800000">
              <a:off x="0" y="4556670"/>
              <a:ext cx="3194206" cy="390637"/>
              <a:chOff x="0" y="0"/>
              <a:chExt cx="4745803" cy="580390"/>
            </a:xfrm>
          </p:grpSpPr>
          <p:sp>
            <p:nvSpPr>
              <p:cNvPr id="20" name="Freeform 20"/>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1" name="Freeform 21"/>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grpSp>
          <p:nvGrpSpPr>
            <p:cNvPr id="22" name="Group 22"/>
            <p:cNvGrpSpPr/>
            <p:nvPr/>
          </p:nvGrpSpPr>
          <p:grpSpPr>
            <a:xfrm rot="-10800000">
              <a:off x="0" y="2295080"/>
              <a:ext cx="3194206" cy="390637"/>
              <a:chOff x="0" y="0"/>
              <a:chExt cx="4745803" cy="580390"/>
            </a:xfrm>
          </p:grpSpPr>
          <p:sp>
            <p:nvSpPr>
              <p:cNvPr id="23" name="Freeform 23"/>
              <p:cNvSpPr/>
              <p:nvPr/>
            </p:nvSpPr>
            <p:spPr>
              <a:xfrm>
                <a:off x="4333053"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4" name="Freeform 24"/>
              <p:cNvSpPr/>
              <p:nvPr/>
            </p:nvSpPr>
            <p:spPr>
              <a:xfrm>
                <a:off x="0" y="-2540"/>
                <a:ext cx="4745803" cy="582930"/>
              </a:xfrm>
              <a:custGeom>
                <a:avLst/>
                <a:gdLst/>
                <a:ahLst/>
                <a:cxnLst/>
                <a:rect l="l" t="t" r="r" b="b"/>
                <a:pathLst>
                  <a:path w="4745803" h="582930">
                    <a:moveTo>
                      <a:pt x="4729293" y="261620"/>
                    </a:moveTo>
                    <a:lnTo>
                      <a:pt x="4354643" y="8890"/>
                    </a:lnTo>
                    <a:cubicBezTo>
                      <a:pt x="4343213" y="1270"/>
                      <a:pt x="4327973" y="0"/>
                      <a:pt x="4315273" y="6350"/>
                    </a:cubicBezTo>
                    <a:cubicBezTo>
                      <a:pt x="4302573" y="12700"/>
                      <a:pt x="4294953" y="25400"/>
                      <a:pt x="4294953" y="39370"/>
                    </a:cubicBezTo>
                    <a:lnTo>
                      <a:pt x="4294953" y="254000"/>
                    </a:lnTo>
                    <a:lnTo>
                      <a:pt x="0" y="254000"/>
                    </a:lnTo>
                    <a:lnTo>
                      <a:pt x="0" y="330200"/>
                    </a:lnTo>
                    <a:lnTo>
                      <a:pt x="4294953" y="330200"/>
                    </a:lnTo>
                    <a:lnTo>
                      <a:pt x="4294953" y="544830"/>
                    </a:lnTo>
                    <a:cubicBezTo>
                      <a:pt x="4294953" y="558800"/>
                      <a:pt x="4302573" y="571500"/>
                      <a:pt x="4315273" y="577850"/>
                    </a:cubicBezTo>
                    <a:cubicBezTo>
                      <a:pt x="4320353" y="580390"/>
                      <a:pt x="4326703" y="582930"/>
                      <a:pt x="4333053" y="582930"/>
                    </a:cubicBezTo>
                    <a:cubicBezTo>
                      <a:pt x="4340673" y="582930"/>
                      <a:pt x="4348293" y="580390"/>
                      <a:pt x="4354643" y="576580"/>
                    </a:cubicBezTo>
                    <a:lnTo>
                      <a:pt x="4729293" y="323850"/>
                    </a:lnTo>
                    <a:cubicBezTo>
                      <a:pt x="4739453" y="316230"/>
                      <a:pt x="4745803" y="304800"/>
                      <a:pt x="4745803" y="292100"/>
                    </a:cubicBezTo>
                    <a:cubicBezTo>
                      <a:pt x="4745803" y="279400"/>
                      <a:pt x="4739453" y="267970"/>
                      <a:pt x="4729293" y="261620"/>
                    </a:cubicBezTo>
                    <a:close/>
                    <a:moveTo>
                      <a:pt x="4371153" y="473710"/>
                    </a:moveTo>
                    <a:lnTo>
                      <a:pt x="4371153" y="111760"/>
                    </a:lnTo>
                    <a:lnTo>
                      <a:pt x="4639123" y="292100"/>
                    </a:lnTo>
                    <a:lnTo>
                      <a:pt x="4371153" y="473710"/>
                    </a:lnTo>
                    <a:close/>
                  </a:path>
                </a:pathLst>
              </a:custGeom>
              <a:solidFill>
                <a:srgbClr val="FFFFFF"/>
              </a:solidFill>
            </p:spPr>
          </p:sp>
        </p:grpSp>
        <p:sp>
          <p:nvSpPr>
            <p:cNvPr id="25" name="AutoShape 25"/>
            <p:cNvSpPr/>
            <p:nvPr/>
          </p:nvSpPr>
          <p:spPr>
            <a:xfrm rot="-5400000">
              <a:off x="1395468" y="3586216"/>
              <a:ext cx="6830411" cy="48616"/>
            </a:xfrm>
            <a:prstGeom prst="rect">
              <a:avLst/>
            </a:prstGeom>
            <a:solidFill>
              <a:srgbClr val="FFFFFF"/>
            </a:solidFill>
          </p:spPr>
        </p:sp>
        <p:grpSp>
          <p:nvGrpSpPr>
            <p:cNvPr id="26" name="Group 26"/>
            <p:cNvGrpSpPr/>
            <p:nvPr/>
          </p:nvGrpSpPr>
          <p:grpSpPr>
            <a:xfrm>
              <a:off x="4786366" y="0"/>
              <a:ext cx="1944231" cy="390637"/>
              <a:chOff x="0" y="0"/>
              <a:chExt cx="2888648" cy="580390"/>
            </a:xfrm>
          </p:grpSpPr>
          <p:sp>
            <p:nvSpPr>
              <p:cNvPr id="27" name="Freeform 27"/>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28" name="Freeform 28"/>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29" name="Group 29"/>
            <p:cNvGrpSpPr/>
            <p:nvPr/>
          </p:nvGrpSpPr>
          <p:grpSpPr>
            <a:xfrm rot="-10800000">
              <a:off x="1724029" y="3063"/>
              <a:ext cx="1944231" cy="390637"/>
              <a:chOff x="0" y="0"/>
              <a:chExt cx="2888648" cy="580390"/>
            </a:xfrm>
          </p:grpSpPr>
          <p:sp>
            <p:nvSpPr>
              <p:cNvPr id="30" name="Freeform 30"/>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1" name="Freeform 31"/>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nvGrpSpPr>
            <p:cNvPr id="32" name="Group 32"/>
            <p:cNvGrpSpPr/>
            <p:nvPr/>
          </p:nvGrpSpPr>
          <p:grpSpPr>
            <a:xfrm rot="-10800000">
              <a:off x="1724029" y="6830411"/>
              <a:ext cx="1944231" cy="390637"/>
              <a:chOff x="0" y="0"/>
              <a:chExt cx="2888648" cy="580390"/>
            </a:xfrm>
          </p:grpSpPr>
          <p:sp>
            <p:nvSpPr>
              <p:cNvPr id="33" name="Freeform 33"/>
              <p:cNvSpPr/>
              <p:nvPr/>
            </p:nvSpPr>
            <p:spPr>
              <a:xfrm>
                <a:off x="2475898" y="38100"/>
                <a:ext cx="374650" cy="504190"/>
              </a:xfrm>
              <a:custGeom>
                <a:avLst/>
                <a:gdLst/>
                <a:ahLst/>
                <a:cxnLst/>
                <a:rect l="l" t="t" r="r" b="b"/>
                <a:pathLst>
                  <a:path w="374650" h="504190">
                    <a:moveTo>
                      <a:pt x="0" y="504190"/>
                    </a:moveTo>
                    <a:lnTo>
                      <a:pt x="0" y="0"/>
                    </a:lnTo>
                    <a:lnTo>
                      <a:pt x="374650" y="252730"/>
                    </a:lnTo>
                    <a:close/>
                  </a:path>
                </a:pathLst>
              </a:custGeom>
              <a:solidFill>
                <a:srgbClr val="FFFFFF"/>
              </a:solidFill>
            </p:spPr>
          </p:sp>
          <p:sp>
            <p:nvSpPr>
              <p:cNvPr id="34" name="Freeform 34"/>
              <p:cNvSpPr/>
              <p:nvPr/>
            </p:nvSpPr>
            <p:spPr>
              <a:xfrm>
                <a:off x="0" y="-2540"/>
                <a:ext cx="2888648" cy="582930"/>
              </a:xfrm>
              <a:custGeom>
                <a:avLst/>
                <a:gdLst/>
                <a:ahLst/>
                <a:cxnLst/>
                <a:rect l="l" t="t" r="r" b="b"/>
                <a:pathLst>
                  <a:path w="2888648" h="582930">
                    <a:moveTo>
                      <a:pt x="2872138" y="261620"/>
                    </a:moveTo>
                    <a:lnTo>
                      <a:pt x="2497488" y="8890"/>
                    </a:lnTo>
                    <a:cubicBezTo>
                      <a:pt x="2486058" y="1270"/>
                      <a:pt x="2470818" y="0"/>
                      <a:pt x="2458118" y="6350"/>
                    </a:cubicBezTo>
                    <a:cubicBezTo>
                      <a:pt x="2445418" y="12700"/>
                      <a:pt x="2437798" y="25400"/>
                      <a:pt x="2437798" y="39370"/>
                    </a:cubicBezTo>
                    <a:lnTo>
                      <a:pt x="2437798" y="254000"/>
                    </a:lnTo>
                    <a:lnTo>
                      <a:pt x="0" y="254000"/>
                    </a:lnTo>
                    <a:lnTo>
                      <a:pt x="0" y="330200"/>
                    </a:lnTo>
                    <a:lnTo>
                      <a:pt x="2437798" y="330200"/>
                    </a:lnTo>
                    <a:lnTo>
                      <a:pt x="2437798" y="544830"/>
                    </a:lnTo>
                    <a:cubicBezTo>
                      <a:pt x="2437798" y="558800"/>
                      <a:pt x="2445418" y="571500"/>
                      <a:pt x="2458118" y="577850"/>
                    </a:cubicBezTo>
                    <a:cubicBezTo>
                      <a:pt x="2463198" y="580390"/>
                      <a:pt x="2469548" y="582930"/>
                      <a:pt x="2475898" y="582930"/>
                    </a:cubicBezTo>
                    <a:cubicBezTo>
                      <a:pt x="2483518" y="582930"/>
                      <a:pt x="2491138" y="580390"/>
                      <a:pt x="2497488" y="576580"/>
                    </a:cubicBezTo>
                    <a:lnTo>
                      <a:pt x="2872138" y="323850"/>
                    </a:lnTo>
                    <a:cubicBezTo>
                      <a:pt x="2882298" y="316230"/>
                      <a:pt x="2888648" y="304800"/>
                      <a:pt x="2888648" y="292100"/>
                    </a:cubicBezTo>
                    <a:cubicBezTo>
                      <a:pt x="2888648" y="279400"/>
                      <a:pt x="2882298" y="267970"/>
                      <a:pt x="2872138" y="261620"/>
                    </a:cubicBezTo>
                    <a:close/>
                    <a:moveTo>
                      <a:pt x="2513998" y="473710"/>
                    </a:moveTo>
                    <a:lnTo>
                      <a:pt x="2513998" y="111760"/>
                    </a:lnTo>
                    <a:lnTo>
                      <a:pt x="2781968" y="292100"/>
                    </a:lnTo>
                    <a:lnTo>
                      <a:pt x="2513998" y="473710"/>
                    </a:lnTo>
                    <a:close/>
                  </a:path>
                </a:pathLst>
              </a:custGeom>
              <a:solidFill>
                <a:srgbClr val="FFFFFF"/>
              </a:solidFill>
            </p:spPr>
          </p:sp>
        </p:grpSp>
      </p:grpSp>
      <p:grpSp>
        <p:nvGrpSpPr>
          <p:cNvPr id="35" name="Group 35"/>
          <p:cNvGrpSpPr/>
          <p:nvPr/>
        </p:nvGrpSpPr>
        <p:grpSpPr>
          <a:xfrm>
            <a:off x="3462631" y="2836539"/>
            <a:ext cx="3257501" cy="880623"/>
            <a:chOff x="0" y="0"/>
            <a:chExt cx="9555633" cy="2583240"/>
          </a:xfrm>
        </p:grpSpPr>
        <p:sp>
          <p:nvSpPr>
            <p:cNvPr id="36" name="Freeform 36"/>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37" name="Freeform 37"/>
          <p:cNvSpPr/>
          <p:nvPr/>
        </p:nvSpPr>
        <p:spPr>
          <a:xfrm>
            <a:off x="7450238" y="4144492"/>
            <a:ext cx="3387524" cy="3387524"/>
          </a:xfrm>
          <a:custGeom>
            <a:avLst/>
            <a:gdLst/>
            <a:ahLst/>
            <a:cxnLst/>
            <a:rect l="l" t="t" r="r" b="b"/>
            <a:pathLst>
              <a:path w="3387524" h="3387524">
                <a:moveTo>
                  <a:pt x="0" y="0"/>
                </a:moveTo>
                <a:lnTo>
                  <a:pt x="3387524" y="0"/>
                </a:lnTo>
                <a:lnTo>
                  <a:pt x="3387524" y="3387524"/>
                </a:lnTo>
                <a:lnTo>
                  <a:pt x="0" y="3387524"/>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sp>
      <p:grpSp>
        <p:nvGrpSpPr>
          <p:cNvPr id="38" name="Group 38"/>
          <p:cNvGrpSpPr/>
          <p:nvPr/>
        </p:nvGrpSpPr>
        <p:grpSpPr>
          <a:xfrm>
            <a:off x="2169609" y="4544142"/>
            <a:ext cx="3257501" cy="880623"/>
            <a:chOff x="0" y="0"/>
            <a:chExt cx="9555633" cy="2583240"/>
          </a:xfrm>
        </p:grpSpPr>
        <p:sp>
          <p:nvSpPr>
            <p:cNvPr id="39" name="Freeform 39"/>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0" name="Group 40"/>
          <p:cNvGrpSpPr/>
          <p:nvPr/>
        </p:nvGrpSpPr>
        <p:grpSpPr>
          <a:xfrm>
            <a:off x="2169609" y="6251744"/>
            <a:ext cx="3257501" cy="880623"/>
            <a:chOff x="0" y="0"/>
            <a:chExt cx="9555633" cy="2583240"/>
          </a:xfrm>
        </p:grpSpPr>
        <p:sp>
          <p:nvSpPr>
            <p:cNvPr id="41" name="Freeform 41"/>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2" name="Group 42"/>
          <p:cNvGrpSpPr/>
          <p:nvPr/>
        </p:nvGrpSpPr>
        <p:grpSpPr>
          <a:xfrm>
            <a:off x="3462631" y="7959347"/>
            <a:ext cx="3257501" cy="880623"/>
            <a:chOff x="0" y="0"/>
            <a:chExt cx="9555633" cy="2583240"/>
          </a:xfrm>
        </p:grpSpPr>
        <p:sp>
          <p:nvSpPr>
            <p:cNvPr id="43" name="Freeform 43"/>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44" name="TextBox 44"/>
          <p:cNvSpPr txBox="1"/>
          <p:nvPr/>
        </p:nvSpPr>
        <p:spPr>
          <a:xfrm>
            <a:off x="3514578" y="2867275"/>
            <a:ext cx="3086967" cy="752475"/>
          </a:xfrm>
          <a:prstGeom prst="rect">
            <a:avLst/>
          </a:prstGeom>
        </p:spPr>
        <p:txBody>
          <a:bodyPr lIns="0" tIns="0" rIns="0" bIns="0" rtlCol="0" anchor="t">
            <a:spAutoFit/>
          </a:bodyPr>
          <a:lstStyle/>
          <a:p>
            <a:pPr algn="ctr">
              <a:lnSpc>
                <a:spcPts val="3000"/>
              </a:lnSpc>
            </a:pPr>
            <a:r>
              <a:rPr lang="en-US" sz="2000" b="1" spc="100" dirty="0">
                <a:solidFill>
                  <a:srgbClr val="000000"/>
                </a:solidFill>
                <a:latin typeface="Arimo Bold"/>
                <a:ea typeface="Arimo Bold"/>
                <a:cs typeface="Arimo Bold"/>
                <a:sym typeface="Arimo Bold"/>
              </a:rPr>
              <a:t>Data Collection and Integration</a:t>
            </a:r>
          </a:p>
        </p:txBody>
      </p:sp>
      <p:sp>
        <p:nvSpPr>
          <p:cNvPr id="45" name="TextBox 45"/>
          <p:cNvSpPr txBox="1"/>
          <p:nvPr/>
        </p:nvSpPr>
        <p:spPr>
          <a:xfrm>
            <a:off x="2692072" y="458858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AI Model Development</a:t>
            </a:r>
          </a:p>
        </p:txBody>
      </p:sp>
      <p:sp>
        <p:nvSpPr>
          <p:cNvPr id="46" name="TextBox 46"/>
          <p:cNvSpPr txBox="1"/>
          <p:nvPr/>
        </p:nvSpPr>
        <p:spPr>
          <a:xfrm>
            <a:off x="2704545" y="6291539"/>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Notification and Response</a:t>
            </a:r>
          </a:p>
        </p:txBody>
      </p:sp>
      <p:grpSp>
        <p:nvGrpSpPr>
          <p:cNvPr id="47" name="Group 47"/>
          <p:cNvGrpSpPr/>
          <p:nvPr/>
        </p:nvGrpSpPr>
        <p:grpSpPr>
          <a:xfrm>
            <a:off x="11567868" y="2836539"/>
            <a:ext cx="3257501" cy="880623"/>
            <a:chOff x="0" y="0"/>
            <a:chExt cx="9555633" cy="2583240"/>
          </a:xfrm>
        </p:grpSpPr>
        <p:sp>
          <p:nvSpPr>
            <p:cNvPr id="48" name="Freeform 48"/>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49" name="Group 49"/>
          <p:cNvGrpSpPr/>
          <p:nvPr/>
        </p:nvGrpSpPr>
        <p:grpSpPr>
          <a:xfrm>
            <a:off x="12860890" y="4544142"/>
            <a:ext cx="3257501" cy="880623"/>
            <a:chOff x="0" y="0"/>
            <a:chExt cx="9555633" cy="2583240"/>
          </a:xfrm>
        </p:grpSpPr>
        <p:sp>
          <p:nvSpPr>
            <p:cNvPr id="50" name="Freeform 50"/>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1" name="Group 51"/>
          <p:cNvGrpSpPr/>
          <p:nvPr/>
        </p:nvGrpSpPr>
        <p:grpSpPr>
          <a:xfrm>
            <a:off x="12860890" y="6251744"/>
            <a:ext cx="3257501" cy="880623"/>
            <a:chOff x="0" y="0"/>
            <a:chExt cx="9555633" cy="2583240"/>
          </a:xfrm>
        </p:grpSpPr>
        <p:sp>
          <p:nvSpPr>
            <p:cNvPr id="52" name="Freeform 52"/>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grpSp>
        <p:nvGrpSpPr>
          <p:cNvPr id="53" name="Group 53"/>
          <p:cNvGrpSpPr/>
          <p:nvPr/>
        </p:nvGrpSpPr>
        <p:grpSpPr>
          <a:xfrm>
            <a:off x="11567868" y="7959347"/>
            <a:ext cx="3257501" cy="880623"/>
            <a:chOff x="0" y="0"/>
            <a:chExt cx="9555633" cy="2583240"/>
          </a:xfrm>
        </p:grpSpPr>
        <p:sp>
          <p:nvSpPr>
            <p:cNvPr id="54" name="Freeform 54"/>
            <p:cNvSpPr/>
            <p:nvPr/>
          </p:nvSpPr>
          <p:spPr>
            <a:xfrm>
              <a:off x="0" y="0"/>
              <a:ext cx="9555634" cy="2583240"/>
            </a:xfrm>
            <a:custGeom>
              <a:avLst/>
              <a:gdLst/>
              <a:ahLst/>
              <a:cxnLst/>
              <a:rect l="l" t="t" r="r" b="b"/>
              <a:pathLst>
                <a:path w="9555634" h="2583240">
                  <a:moveTo>
                    <a:pt x="9431173" y="2583240"/>
                  </a:moveTo>
                  <a:lnTo>
                    <a:pt x="124460" y="2583240"/>
                  </a:lnTo>
                  <a:cubicBezTo>
                    <a:pt x="55880" y="2583240"/>
                    <a:pt x="0" y="2527360"/>
                    <a:pt x="0" y="2458780"/>
                  </a:cubicBezTo>
                  <a:lnTo>
                    <a:pt x="0" y="124460"/>
                  </a:lnTo>
                  <a:cubicBezTo>
                    <a:pt x="0" y="55880"/>
                    <a:pt x="55880" y="0"/>
                    <a:pt x="124460" y="0"/>
                  </a:cubicBezTo>
                  <a:lnTo>
                    <a:pt x="9431173" y="0"/>
                  </a:lnTo>
                  <a:cubicBezTo>
                    <a:pt x="9499753" y="0"/>
                    <a:pt x="9555634" y="55880"/>
                    <a:pt x="9555634" y="124460"/>
                  </a:cubicBezTo>
                  <a:lnTo>
                    <a:pt x="9555634" y="2458780"/>
                  </a:lnTo>
                  <a:cubicBezTo>
                    <a:pt x="9555634" y="2527360"/>
                    <a:pt x="9499753" y="2583240"/>
                    <a:pt x="9431173" y="2583240"/>
                  </a:cubicBezTo>
                  <a:close/>
                </a:path>
              </a:pathLst>
            </a:custGeom>
            <a:solidFill>
              <a:srgbClr val="65FFE8"/>
            </a:solidFill>
          </p:spPr>
        </p:sp>
      </p:grpSp>
      <p:sp>
        <p:nvSpPr>
          <p:cNvPr id="55" name="TextBox 55"/>
          <p:cNvSpPr txBox="1"/>
          <p:nvPr/>
        </p:nvSpPr>
        <p:spPr>
          <a:xfrm>
            <a:off x="12102804" y="2867275"/>
            <a:ext cx="2187629" cy="752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Simulation and Testing</a:t>
            </a:r>
          </a:p>
        </p:txBody>
      </p:sp>
      <p:sp>
        <p:nvSpPr>
          <p:cNvPr id="56" name="TextBox 56"/>
          <p:cNvSpPr txBox="1"/>
          <p:nvPr/>
        </p:nvSpPr>
        <p:spPr>
          <a:xfrm>
            <a:off x="13315205" y="4779085"/>
            <a:ext cx="2187629" cy="371475"/>
          </a:xfrm>
          <a:prstGeom prst="rect">
            <a:avLst/>
          </a:prstGeom>
        </p:spPr>
        <p:txBody>
          <a:bodyPr lIns="0" tIns="0" rIns="0" bIns="0" rtlCol="0" anchor="t">
            <a:spAutoFit/>
          </a:bodyPr>
          <a:lstStyle/>
          <a:p>
            <a:pPr algn="ctr">
              <a:lnSpc>
                <a:spcPts val="3000"/>
              </a:lnSpc>
            </a:pPr>
            <a:r>
              <a:rPr lang="en-US" sz="2000" b="1" spc="100">
                <a:solidFill>
                  <a:srgbClr val="000000"/>
                </a:solidFill>
                <a:latin typeface="Arimo Bold"/>
                <a:ea typeface="Arimo Bold"/>
                <a:cs typeface="Arimo Bold"/>
                <a:sym typeface="Arimo Bold"/>
              </a:rPr>
              <a:t>Deployment</a:t>
            </a:r>
          </a:p>
        </p:txBody>
      </p:sp>
      <p:sp>
        <p:nvSpPr>
          <p:cNvPr id="57" name="Freeform 57"/>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58" name="TextBox 58"/>
          <p:cNvSpPr txBox="1"/>
          <p:nvPr/>
        </p:nvSpPr>
        <p:spPr>
          <a:xfrm>
            <a:off x="8050185" y="5272469"/>
            <a:ext cx="2187629" cy="1036321"/>
          </a:xfrm>
          <a:prstGeom prst="rect">
            <a:avLst/>
          </a:prstGeom>
        </p:spPr>
        <p:txBody>
          <a:bodyPr lIns="0" tIns="0" rIns="0" bIns="0" rtlCol="0" anchor="t">
            <a:spAutoFit/>
          </a:bodyPr>
          <a:lstStyle/>
          <a:p>
            <a:pPr algn="ctr">
              <a:lnSpc>
                <a:spcPts val="4199"/>
              </a:lnSpc>
            </a:pPr>
            <a:r>
              <a:rPr lang="en-US" sz="2799" b="1" spc="139">
                <a:solidFill>
                  <a:srgbClr val="FFFFFF"/>
                </a:solidFill>
                <a:latin typeface="Arimo Bold"/>
                <a:ea typeface="Arimo Bold"/>
                <a:cs typeface="Arimo Bold"/>
                <a:sym typeface="Arimo Bold"/>
              </a:rPr>
              <a:t>AI-Powered </a:t>
            </a:r>
          </a:p>
          <a:p>
            <a:pPr algn="ctr">
              <a:lnSpc>
                <a:spcPts val="4199"/>
              </a:lnSpc>
            </a:pPr>
            <a:r>
              <a:rPr lang="en-US" sz="2799" b="1" spc="139">
                <a:solidFill>
                  <a:srgbClr val="FFFFFF"/>
                </a:solidFill>
                <a:latin typeface="Arimo Bold"/>
                <a:ea typeface="Arimo Bold"/>
                <a:cs typeface="Arimo Bold"/>
                <a:sym typeface="Arimo Bold"/>
              </a:rPr>
              <a:t>V2V Safety</a:t>
            </a:r>
          </a:p>
        </p:txBody>
      </p:sp>
      <p:sp>
        <p:nvSpPr>
          <p:cNvPr id="59" name="TextBox 59"/>
          <p:cNvSpPr txBox="1"/>
          <p:nvPr/>
        </p:nvSpPr>
        <p:spPr>
          <a:xfrm>
            <a:off x="12889312" y="6491564"/>
            <a:ext cx="3257501" cy="800110"/>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Real-Time Monitoring</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0" name="TextBox 60"/>
          <p:cNvSpPr txBox="1"/>
          <p:nvPr/>
        </p:nvSpPr>
        <p:spPr>
          <a:xfrm>
            <a:off x="3462631" y="8144960"/>
            <a:ext cx="3257501" cy="400038"/>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Incident Prediction</a:t>
            </a:r>
          </a:p>
        </p:txBody>
      </p:sp>
      <p:sp>
        <p:nvSpPr>
          <p:cNvPr id="61" name="TextBox 61"/>
          <p:cNvSpPr txBox="1"/>
          <p:nvPr/>
        </p:nvSpPr>
        <p:spPr>
          <a:xfrm>
            <a:off x="11686454" y="7916332"/>
            <a:ext cx="3257501" cy="1200182"/>
          </a:xfrm>
          <a:prstGeom prst="rect">
            <a:avLst/>
          </a:prstGeom>
        </p:spPr>
        <p:txBody>
          <a:bodyPr lIns="0" tIns="0" rIns="0" bIns="0" rtlCol="0" anchor="t">
            <a:spAutoFit/>
          </a:bodyPr>
          <a:lstStyle/>
          <a:p>
            <a:pPr algn="ctr">
              <a:lnSpc>
                <a:spcPts val="3151"/>
              </a:lnSpc>
              <a:spcBef>
                <a:spcPct val="0"/>
              </a:spcBef>
            </a:pPr>
            <a:r>
              <a:rPr lang="en-US" sz="2251" b="1">
                <a:solidFill>
                  <a:srgbClr val="000000"/>
                </a:solidFill>
                <a:latin typeface="Arimo Bold"/>
                <a:ea typeface="Arimo Bold"/>
                <a:cs typeface="Arimo Bold"/>
                <a:sym typeface="Arimo Bold"/>
              </a:rPr>
              <a:t>Feedback and Improvement</a:t>
            </a:r>
          </a:p>
          <a:p>
            <a:pPr algn="ctr">
              <a:lnSpc>
                <a:spcPts val="3151"/>
              </a:lnSpc>
              <a:spcBef>
                <a:spcPct val="0"/>
              </a:spcBef>
            </a:pPr>
            <a:endParaRPr lang="en-US" sz="2251" b="1">
              <a:solidFill>
                <a:srgbClr val="000000"/>
              </a:solidFill>
              <a:latin typeface="Arimo Bold"/>
              <a:ea typeface="Arimo Bold"/>
              <a:cs typeface="Arimo Bold"/>
              <a:sym typeface="Arimo Bold"/>
            </a:endParaRPr>
          </a:p>
        </p:txBody>
      </p:sp>
      <p:sp>
        <p:nvSpPr>
          <p:cNvPr id="62" name="TextBox 62"/>
          <p:cNvSpPr txBox="1"/>
          <p:nvPr/>
        </p:nvSpPr>
        <p:spPr>
          <a:xfrm>
            <a:off x="4384042" y="1689341"/>
            <a:ext cx="11450542" cy="932414"/>
          </a:xfrm>
          <a:prstGeom prst="rect">
            <a:avLst/>
          </a:prstGeom>
        </p:spPr>
        <p:txBody>
          <a:bodyPr lIns="0" tIns="0" rIns="0" bIns="0" rtlCol="0" anchor="t">
            <a:spAutoFit/>
          </a:bodyPr>
          <a:lstStyle/>
          <a:p>
            <a:pPr algn="l">
              <a:lnSpc>
                <a:spcPts val="6410"/>
              </a:lnSpc>
            </a:pPr>
            <a:r>
              <a:rPr lang="en-US" sz="5342" b="1">
                <a:solidFill>
                  <a:srgbClr val="FFFFFF"/>
                </a:solidFill>
                <a:latin typeface="Neo Tech Bold"/>
                <a:ea typeface="Neo Tech Bold"/>
                <a:cs typeface="Neo Tech Bold"/>
                <a:sym typeface="Neo Tech Bold"/>
              </a:rPr>
              <a:t>IDEA AND PROBLEM STATEMENT</a:t>
            </a:r>
          </a:p>
        </p:txBody>
      </p:sp>
      <p:sp>
        <p:nvSpPr>
          <p:cNvPr id="63" name="TextBox 6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9144000" y="2047497"/>
            <a:ext cx="7825488" cy="3429451"/>
          </a:xfrm>
          <a:custGeom>
            <a:avLst/>
            <a:gdLst/>
            <a:ahLst/>
            <a:cxnLst/>
            <a:rect l="l" t="t" r="r" b="b"/>
            <a:pathLst>
              <a:path w="7825488" h="3429451">
                <a:moveTo>
                  <a:pt x="0" y="0"/>
                </a:moveTo>
                <a:lnTo>
                  <a:pt x="7825488" y="0"/>
                </a:lnTo>
                <a:lnTo>
                  <a:pt x="7825488" y="3429452"/>
                </a:lnTo>
                <a:lnTo>
                  <a:pt x="0" y="3429452"/>
                </a:lnTo>
                <a:lnTo>
                  <a:pt x="0" y="0"/>
                </a:lnTo>
                <a:close/>
              </a:path>
            </a:pathLst>
          </a:custGeom>
          <a:blipFill>
            <a:blip r:embed="rId4"/>
            <a:stretch>
              <a:fillRect l="-1880" t="-2551" r="-3134" b="-27178"/>
            </a:stretch>
          </a:blipFill>
        </p:spPr>
      </p:sp>
      <p:sp>
        <p:nvSpPr>
          <p:cNvPr id="8" name="TextBox 8"/>
          <p:cNvSpPr txBox="1"/>
          <p:nvPr/>
        </p:nvSpPr>
        <p:spPr>
          <a:xfrm>
            <a:off x="2863105" y="2502686"/>
            <a:ext cx="5360454" cy="908727"/>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a:t>
            </a:r>
          </a:p>
        </p:txBody>
      </p:sp>
      <p:sp>
        <p:nvSpPr>
          <p:cNvPr id="9" name="Freeform 9"/>
          <p:cNvSpPr/>
          <p:nvPr/>
        </p:nvSpPr>
        <p:spPr>
          <a:xfrm>
            <a:off x="9144000" y="5645664"/>
            <a:ext cx="7873032" cy="3877297"/>
          </a:xfrm>
          <a:custGeom>
            <a:avLst/>
            <a:gdLst/>
            <a:ahLst/>
            <a:cxnLst/>
            <a:rect l="l" t="t" r="r" b="b"/>
            <a:pathLst>
              <a:path w="7873032" h="3877297">
                <a:moveTo>
                  <a:pt x="0" y="0"/>
                </a:moveTo>
                <a:lnTo>
                  <a:pt x="7873032" y="0"/>
                </a:lnTo>
                <a:lnTo>
                  <a:pt x="7873032" y="3877297"/>
                </a:lnTo>
                <a:lnTo>
                  <a:pt x="0" y="3877297"/>
                </a:lnTo>
                <a:lnTo>
                  <a:pt x="0" y="0"/>
                </a:lnTo>
                <a:close/>
              </a:path>
            </a:pathLst>
          </a:custGeom>
          <a:blipFill>
            <a:blip r:embed="rId5"/>
            <a:stretch>
              <a:fillRect t="-35285"/>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2601397" y="3316163"/>
            <a:ext cx="4880205" cy="824135"/>
          </a:xfrm>
          <a:prstGeom prst="rect">
            <a:avLst/>
          </a:prstGeom>
        </p:spPr>
        <p:txBody>
          <a:bodyPr lIns="0" tIns="0" rIns="0" bIns="0" rtlCol="0" anchor="t">
            <a:spAutoFit/>
          </a:bodyPr>
          <a:lstStyle/>
          <a:p>
            <a:pPr algn="l">
              <a:lnSpc>
                <a:spcPts val="5772"/>
              </a:lnSpc>
            </a:pPr>
            <a:r>
              <a:rPr lang="en-US" sz="4810" b="1">
                <a:solidFill>
                  <a:srgbClr val="65FFE8"/>
                </a:solidFill>
                <a:latin typeface="Neo Tech Bold"/>
                <a:ea typeface="Neo Tech Bold"/>
                <a:cs typeface="Neo Tech Bold"/>
                <a:sym typeface="Neo Tech Bold"/>
              </a:rPr>
              <a:t>DEVELOPMENT</a:t>
            </a:r>
          </a:p>
        </p:txBody>
      </p:sp>
      <p:grpSp>
        <p:nvGrpSpPr>
          <p:cNvPr id="13" name="Group 13"/>
          <p:cNvGrpSpPr/>
          <p:nvPr/>
        </p:nvGrpSpPr>
        <p:grpSpPr>
          <a:xfrm>
            <a:off x="1945216" y="4619503"/>
            <a:ext cx="5743596" cy="3212913"/>
            <a:chOff x="0" y="0"/>
            <a:chExt cx="7658127" cy="4283884"/>
          </a:xfrm>
        </p:grpSpPr>
        <p:grpSp>
          <p:nvGrpSpPr>
            <p:cNvPr id="14" name="Group 14"/>
            <p:cNvGrpSpPr/>
            <p:nvPr/>
          </p:nvGrpSpPr>
          <p:grpSpPr>
            <a:xfrm>
              <a:off x="0" y="0"/>
              <a:ext cx="7225767" cy="3965382"/>
              <a:chOff x="0" y="0"/>
              <a:chExt cx="1427312" cy="783285"/>
            </a:xfrm>
          </p:grpSpPr>
          <p:sp>
            <p:nvSpPr>
              <p:cNvPr id="15" name="Freeform 15"/>
              <p:cNvSpPr/>
              <p:nvPr/>
            </p:nvSpPr>
            <p:spPr>
              <a:xfrm>
                <a:off x="0" y="0"/>
                <a:ext cx="1427312" cy="783285"/>
              </a:xfrm>
              <a:custGeom>
                <a:avLst/>
                <a:gdLst/>
                <a:ahLst/>
                <a:cxnLst/>
                <a:rect l="l" t="t" r="r" b="b"/>
                <a:pathLst>
                  <a:path w="1427312" h="783285">
                    <a:moveTo>
                      <a:pt x="94286" y="0"/>
                    </a:moveTo>
                    <a:lnTo>
                      <a:pt x="1333026" y="0"/>
                    </a:lnTo>
                    <a:cubicBezTo>
                      <a:pt x="1358032" y="0"/>
                      <a:pt x="1382014" y="9934"/>
                      <a:pt x="1399696" y="27616"/>
                    </a:cubicBezTo>
                    <a:cubicBezTo>
                      <a:pt x="1417378" y="45298"/>
                      <a:pt x="1427312" y="69280"/>
                      <a:pt x="1427312" y="94286"/>
                    </a:cubicBezTo>
                    <a:lnTo>
                      <a:pt x="1427312" y="688999"/>
                    </a:lnTo>
                    <a:cubicBezTo>
                      <a:pt x="1427312" y="741072"/>
                      <a:pt x="1385099" y="783285"/>
                      <a:pt x="1333026" y="783285"/>
                    </a:cubicBezTo>
                    <a:lnTo>
                      <a:pt x="94286" y="783285"/>
                    </a:lnTo>
                    <a:cubicBezTo>
                      <a:pt x="42213" y="783285"/>
                      <a:pt x="0" y="741072"/>
                      <a:pt x="0" y="688999"/>
                    </a:cubicBezTo>
                    <a:lnTo>
                      <a:pt x="0" y="94286"/>
                    </a:lnTo>
                    <a:cubicBezTo>
                      <a:pt x="0" y="42213"/>
                      <a:pt x="42213" y="0"/>
                      <a:pt x="94286" y="0"/>
                    </a:cubicBezTo>
                    <a:close/>
                  </a:path>
                </a:pathLst>
              </a:custGeom>
              <a:solidFill>
                <a:srgbClr val="B9E1E4">
                  <a:alpha val="44706"/>
                </a:srgbClr>
              </a:solidFill>
            </p:spPr>
          </p:sp>
          <p:sp>
            <p:nvSpPr>
              <p:cNvPr id="16" name="TextBox 16"/>
              <p:cNvSpPr txBox="1"/>
              <p:nvPr/>
            </p:nvSpPr>
            <p:spPr>
              <a:xfrm>
                <a:off x="0" y="-66675"/>
                <a:ext cx="1427312" cy="849960"/>
              </a:xfrm>
              <a:prstGeom prst="rect">
                <a:avLst/>
              </a:prstGeom>
            </p:spPr>
            <p:txBody>
              <a:bodyPr lIns="50800" tIns="50800" rIns="50800" bIns="50800" rtlCol="0" anchor="ctr"/>
              <a:lstStyle/>
              <a:p>
                <a:pPr algn="ctr">
                  <a:lnSpc>
                    <a:spcPts val="3151"/>
                  </a:lnSpc>
                </a:pPr>
                <a:endParaRPr/>
              </a:p>
            </p:txBody>
          </p:sp>
        </p:grpSp>
        <p:sp>
          <p:nvSpPr>
            <p:cNvPr id="17" name="TextBox 17"/>
            <p:cNvSpPr txBox="1"/>
            <p:nvPr/>
          </p:nvSpPr>
          <p:spPr>
            <a:xfrm>
              <a:off x="361116" y="203597"/>
              <a:ext cx="7297011" cy="4080287"/>
            </a:xfrm>
            <a:prstGeom prst="rect">
              <a:avLst/>
            </a:prstGeom>
          </p:spPr>
          <p:txBody>
            <a:bodyPr lIns="0" tIns="0" rIns="0" bIns="0" rtlCol="0" anchor="t">
              <a:spAutoFit/>
            </a:bodyPr>
            <a:lstStyle/>
            <a:p>
              <a:pPr marL="541247" lvl="1" indent="-270624" algn="l">
                <a:lnSpc>
                  <a:spcPts val="3509"/>
                </a:lnSpc>
                <a:buFont typeface="Arial"/>
                <a:buChar char="•"/>
              </a:pPr>
              <a:r>
                <a:rPr lang="en-US" sz="2506">
                  <a:solidFill>
                    <a:srgbClr val="FFFFFF"/>
                  </a:solidFill>
                  <a:latin typeface="Poppins"/>
                  <a:ea typeface="Poppins"/>
                  <a:cs typeface="Poppins"/>
                  <a:sym typeface="Poppins"/>
                </a:rPr>
                <a:t>Sensor Components:</a:t>
              </a:r>
            </a:p>
            <a:p>
              <a:pPr marL="541247" lvl="1" indent="-270624" algn="l">
                <a:lnSpc>
                  <a:spcPts val="3509"/>
                </a:lnSpc>
                <a:buFont typeface="Arial"/>
                <a:buChar char="•"/>
              </a:pPr>
              <a:r>
                <a:rPr lang="en-US" sz="2506">
                  <a:solidFill>
                    <a:srgbClr val="FFFFFF"/>
                  </a:solidFill>
                  <a:latin typeface="Poppins"/>
                  <a:ea typeface="Poppins"/>
                  <a:cs typeface="Poppins"/>
                  <a:sym typeface="Poppins"/>
                </a:rPr>
                <a:t>V2V Module</a:t>
              </a:r>
            </a:p>
            <a:p>
              <a:pPr marL="541247" lvl="1" indent="-270624" algn="l">
                <a:lnSpc>
                  <a:spcPts val="3509"/>
                </a:lnSpc>
                <a:buFont typeface="Arial"/>
                <a:buChar char="•"/>
              </a:pPr>
              <a:r>
                <a:rPr lang="en-US" sz="2506">
                  <a:solidFill>
                    <a:srgbClr val="FFFFFF"/>
                  </a:solidFill>
                  <a:latin typeface="Poppins"/>
                  <a:ea typeface="Poppins"/>
                  <a:cs typeface="Poppins"/>
                  <a:sym typeface="Poppins"/>
                </a:rPr>
                <a:t>Central Processing Unit</a:t>
              </a:r>
            </a:p>
            <a:p>
              <a:pPr marL="541247" lvl="1" indent="-270624" algn="l">
                <a:lnSpc>
                  <a:spcPts val="3509"/>
                </a:lnSpc>
                <a:buFont typeface="Arial"/>
                <a:buChar char="•"/>
              </a:pPr>
              <a:r>
                <a:rPr lang="en-US" sz="2506">
                  <a:solidFill>
                    <a:srgbClr val="FFFFFF"/>
                  </a:solidFill>
                  <a:latin typeface="Poppins"/>
                  <a:ea typeface="Poppins"/>
                  <a:cs typeface="Poppins"/>
                  <a:sym typeface="Poppins"/>
                </a:rPr>
                <a:t>AI chips</a:t>
              </a:r>
            </a:p>
            <a:p>
              <a:pPr marL="541247" lvl="1" indent="-270624" algn="l">
                <a:lnSpc>
                  <a:spcPts val="3509"/>
                </a:lnSpc>
                <a:buFont typeface="Arial"/>
                <a:buChar char="•"/>
              </a:pPr>
              <a:r>
                <a:rPr lang="en-US" sz="2506">
                  <a:solidFill>
                    <a:srgbClr val="FFFFFF"/>
                  </a:solidFill>
                  <a:latin typeface="Poppins"/>
                  <a:ea typeface="Poppins"/>
                  <a:cs typeface="Poppins"/>
                  <a:sym typeface="Poppins"/>
                </a:rPr>
                <a:t>Wireless Communication</a:t>
              </a:r>
            </a:p>
            <a:p>
              <a:pPr marL="541247" lvl="1" indent="-270624" algn="l">
                <a:lnSpc>
                  <a:spcPts val="3509"/>
                </a:lnSpc>
                <a:buFont typeface="Arial"/>
                <a:buChar char="•"/>
              </a:pPr>
              <a:r>
                <a:rPr lang="en-US" sz="2506">
                  <a:solidFill>
                    <a:srgbClr val="FFFFFF"/>
                  </a:solidFill>
                  <a:latin typeface="Poppins"/>
                  <a:ea typeface="Poppins"/>
                  <a:cs typeface="Poppins"/>
                  <a:sym typeface="Poppins"/>
                </a:rPr>
                <a:t>Integrated Control System</a:t>
              </a:r>
            </a:p>
            <a:p>
              <a:pPr algn="l">
                <a:lnSpc>
                  <a:spcPts val="3509"/>
                </a:lnSpc>
                <a:spcBef>
                  <a:spcPct val="0"/>
                </a:spcBef>
              </a:pPr>
              <a:endParaRPr lang="en-US" sz="2506">
                <a:solidFill>
                  <a:srgbClr val="FFFFFF"/>
                </a:solidFill>
                <a:latin typeface="Poppins"/>
                <a:ea typeface="Poppins"/>
                <a:cs typeface="Poppins"/>
                <a:sym typeface="Poppins"/>
              </a:endParaRPr>
            </a:p>
          </p:txBody>
        </p:sp>
      </p:grpSp>
      <p:sp>
        <p:nvSpPr>
          <p:cNvPr id="18" name="Freeform 1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6"/>
            <a:stretch>
              <a:fillRect/>
            </a:stretch>
          </a:blipFill>
        </p:spPr>
      </p:sp>
      <p:sp>
        <p:nvSpPr>
          <p:cNvPr id="19" name="TextBox 19"/>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Freeform 2"/>
          <p:cNvSpPr/>
          <p:nvPr/>
        </p:nvSpPr>
        <p:spPr>
          <a:xfrm>
            <a:off x="-389112" y="-137167"/>
            <a:ext cx="9519916" cy="10287000"/>
          </a:xfrm>
          <a:custGeom>
            <a:avLst/>
            <a:gdLst/>
            <a:ahLst/>
            <a:cxnLst/>
            <a:rect l="l" t="t" r="r" b="b"/>
            <a:pathLst>
              <a:path w="9519916" h="10287000">
                <a:moveTo>
                  <a:pt x="0" y="0"/>
                </a:moveTo>
                <a:lnTo>
                  <a:pt x="9519916" y="0"/>
                </a:lnTo>
                <a:lnTo>
                  <a:pt x="9519916" y="10287000"/>
                </a:lnTo>
                <a:lnTo>
                  <a:pt x="0" y="10287000"/>
                </a:lnTo>
                <a:lnTo>
                  <a:pt x="0" y="0"/>
                </a:lnTo>
                <a:close/>
              </a:path>
            </a:pathLst>
          </a:custGeom>
          <a:blipFill>
            <a:blip r:embed="rId2">
              <a:alphaModFix amt="31000"/>
            </a:blip>
            <a:stretch>
              <a:fillRect l="-54613" b="-91098"/>
            </a:stretch>
          </a:blipFill>
        </p:spPr>
      </p:sp>
      <p:sp>
        <p:nvSpPr>
          <p:cNvPr id="3" name="Freeform 3"/>
          <p:cNvSpPr/>
          <p:nvPr/>
        </p:nvSpPr>
        <p:spPr>
          <a:xfrm>
            <a:off x="9144000" y="0"/>
            <a:ext cx="9621861" cy="10287000"/>
          </a:xfrm>
          <a:custGeom>
            <a:avLst/>
            <a:gdLst/>
            <a:ahLst/>
            <a:cxnLst/>
            <a:rect l="l" t="t" r="r" b="b"/>
            <a:pathLst>
              <a:path w="9621861" h="10287000">
                <a:moveTo>
                  <a:pt x="0" y="0"/>
                </a:moveTo>
                <a:lnTo>
                  <a:pt x="9621861" y="0"/>
                </a:lnTo>
                <a:lnTo>
                  <a:pt x="9621861" y="10287000"/>
                </a:lnTo>
                <a:lnTo>
                  <a:pt x="0" y="10287000"/>
                </a:lnTo>
                <a:lnTo>
                  <a:pt x="0" y="0"/>
                </a:lnTo>
                <a:close/>
              </a:path>
            </a:pathLst>
          </a:custGeom>
          <a:blipFill>
            <a:blip r:embed="rId2">
              <a:alphaModFix amt="31000"/>
            </a:blip>
            <a:stretch>
              <a:fillRect r="-52975" b="-91098"/>
            </a:stretch>
          </a:blipFill>
        </p:spPr>
      </p:sp>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dirty="0"/>
          </a:p>
        </p:txBody>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5"/>
            <a:stretch>
              <a:fillRect/>
            </a:stretch>
          </a:blipFill>
        </p:spPr>
      </p:sp>
      <p:sp>
        <p:nvSpPr>
          <p:cNvPr id="9" name="Freeform 9"/>
          <p:cNvSpPr/>
          <p:nvPr/>
        </p:nvSpPr>
        <p:spPr>
          <a:xfrm>
            <a:off x="-1406287" y="5006333"/>
            <a:ext cx="9783810" cy="4891905"/>
          </a:xfrm>
          <a:custGeom>
            <a:avLst/>
            <a:gdLst/>
            <a:ahLst/>
            <a:cxnLst/>
            <a:rect l="l" t="t" r="r" b="b"/>
            <a:pathLst>
              <a:path w="9783810" h="4891905">
                <a:moveTo>
                  <a:pt x="0" y="0"/>
                </a:moveTo>
                <a:lnTo>
                  <a:pt x="9783810" y="0"/>
                </a:lnTo>
                <a:lnTo>
                  <a:pt x="9783810" y="4891905"/>
                </a:lnTo>
                <a:lnTo>
                  <a:pt x="0" y="4891905"/>
                </a:lnTo>
                <a:lnTo>
                  <a:pt x="0" y="0"/>
                </a:lnTo>
                <a:close/>
              </a:path>
            </a:pathLst>
          </a:custGeom>
          <a:blipFill>
            <a:blip r:embed="rId6"/>
            <a:stretch>
              <a:fillRect/>
            </a:stretch>
          </a:blipFill>
        </p:spPr>
      </p:sp>
      <p:sp>
        <p:nvSpPr>
          <p:cNvPr id="10" name="Freeform 10"/>
          <p:cNvSpPr/>
          <p:nvPr/>
        </p:nvSpPr>
        <p:spPr>
          <a:xfrm>
            <a:off x="8949245" y="4948400"/>
            <a:ext cx="9554968" cy="4859294"/>
          </a:xfrm>
          <a:custGeom>
            <a:avLst/>
            <a:gdLst/>
            <a:ahLst/>
            <a:cxnLst/>
            <a:rect l="l" t="t" r="r" b="b"/>
            <a:pathLst>
              <a:path w="9554968" h="4859294">
                <a:moveTo>
                  <a:pt x="0" y="0"/>
                </a:moveTo>
                <a:lnTo>
                  <a:pt x="9554968" y="0"/>
                </a:lnTo>
                <a:lnTo>
                  <a:pt x="9554968" y="4859294"/>
                </a:lnTo>
                <a:lnTo>
                  <a:pt x="0" y="4859294"/>
                </a:lnTo>
                <a:lnTo>
                  <a:pt x="0" y="0"/>
                </a:lnTo>
                <a:close/>
              </a:path>
            </a:pathLst>
          </a:custGeom>
          <a:blipFill>
            <a:blip r:embed="rId7"/>
            <a:stretch>
              <a:fillRect b="-17242"/>
            </a:stretch>
          </a:blipFill>
        </p:spPr>
      </p:sp>
      <p:sp>
        <p:nvSpPr>
          <p:cNvPr id="11" name="TextBox 11"/>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dirty="0">
                <a:solidFill>
                  <a:srgbClr val="FFFFFF"/>
                </a:solidFill>
                <a:latin typeface="Poppins"/>
                <a:ea typeface="Poppins"/>
                <a:cs typeface="Poppins"/>
                <a:sym typeface="Poppins"/>
              </a:rPr>
              <a:t>Content</a:t>
            </a:r>
          </a:p>
        </p:txBody>
      </p:sp>
      <p:sp>
        <p:nvSpPr>
          <p:cNvPr id="12" name="TextBox 12"/>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3" name="TextBox 13"/>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6</a:t>
            </a:r>
          </a:p>
        </p:txBody>
      </p:sp>
      <p:sp>
        <p:nvSpPr>
          <p:cNvPr id="14" name="TextBox 14"/>
          <p:cNvSpPr txBox="1"/>
          <p:nvPr/>
        </p:nvSpPr>
        <p:spPr>
          <a:xfrm>
            <a:off x="914400" y="2775325"/>
            <a:ext cx="16561087" cy="388633"/>
          </a:xfrm>
          <a:prstGeom prst="rect">
            <a:avLst/>
          </a:prstGeom>
        </p:spPr>
        <p:txBody>
          <a:bodyPr lIns="0" tIns="0" rIns="0" bIns="0" rtlCol="0" anchor="t">
            <a:spAutoFit/>
          </a:bodyPr>
          <a:lstStyle/>
          <a:p>
            <a:pPr marL="342900" indent="-342900" algn="just">
              <a:lnSpc>
                <a:spcPts val="3151"/>
              </a:lnSpc>
              <a:spcBef>
                <a:spcPct val="0"/>
              </a:spcBef>
              <a:buFont typeface="Arial" panose="020B0604020202020204" pitchFamily="34" charset="0"/>
              <a:buChar char="•"/>
            </a:pPr>
            <a:r>
              <a:rPr lang="en-US" sz="2251" dirty="0">
                <a:solidFill>
                  <a:srgbClr val="FFFFFF"/>
                </a:solidFill>
                <a:latin typeface="Poppins"/>
                <a:ea typeface="Poppins"/>
                <a:cs typeface="Poppins"/>
                <a:sym typeface="Poppins"/>
              </a:rPr>
              <a:t>Sensors such as LiDAR, radar, and GPS are employed to continuously gather real-time data. </a:t>
            </a:r>
          </a:p>
        </p:txBody>
      </p:sp>
      <p:sp>
        <p:nvSpPr>
          <p:cNvPr id="16" name="TextBox 15">
            <a:extLst>
              <a:ext uri="{FF2B5EF4-FFF2-40B4-BE49-F238E27FC236}">
                <a16:creationId xmlns:a16="http://schemas.microsoft.com/office/drawing/2014/main" id="{9AEB1033-BA6E-ECD4-B044-1152A4CC3C1C}"/>
              </a:ext>
            </a:extLst>
          </p:cNvPr>
          <p:cNvSpPr txBox="1"/>
          <p:nvPr/>
        </p:nvSpPr>
        <p:spPr>
          <a:xfrm>
            <a:off x="838056" y="3192056"/>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These devices measure critical parameters like vehicle speed, precise location, and details about the surrounding environment. </a:t>
            </a:r>
          </a:p>
        </p:txBody>
      </p:sp>
      <p:sp>
        <p:nvSpPr>
          <p:cNvPr id="18" name="TextBox 17">
            <a:extLst>
              <a:ext uri="{FF2B5EF4-FFF2-40B4-BE49-F238E27FC236}">
                <a16:creationId xmlns:a16="http://schemas.microsoft.com/office/drawing/2014/main" id="{5E128A0D-E68E-A6E8-6A7E-4228376B3094}"/>
              </a:ext>
            </a:extLst>
          </p:cNvPr>
          <p:cNvSpPr txBox="1"/>
          <p:nvPr/>
        </p:nvSpPr>
        <p:spPr>
          <a:xfrm>
            <a:off x="838056" y="4016738"/>
            <a:ext cx="12424610" cy="891270"/>
          </a:xfrm>
          <a:prstGeom prst="rect">
            <a:avLst/>
          </a:prstGeom>
          <a:noFill/>
        </p:spPr>
        <p:txBody>
          <a:bodyPr wrap="square">
            <a:spAutoFit/>
          </a:bodyPr>
          <a:lstStyle/>
          <a:p>
            <a:pPr marL="285750" indent="-285750" algn="just">
              <a:lnSpc>
                <a:spcPts val="3151"/>
              </a:lnSpc>
              <a:spcBef>
                <a:spcPct val="0"/>
              </a:spcBef>
              <a:buFont typeface="Arial" panose="020B0604020202020204" pitchFamily="34" charset="0"/>
              <a:buChar char="•"/>
            </a:pPr>
            <a:r>
              <a:rPr lang="en-US" sz="2250" dirty="0">
                <a:solidFill>
                  <a:srgbClr val="FFFFFF"/>
                </a:solidFill>
                <a:latin typeface="Poppins"/>
                <a:ea typeface="Poppins"/>
                <a:cs typeface="Poppins"/>
                <a:sym typeface="Poppins"/>
              </a:rPr>
              <a:t>This rich dataset forms the backbone of the system, enabling it to respond dynamically to traffic conditions.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4" name="TextBox 4"/>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5" name="TextBox 5"/>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6" name="Freeform 6"/>
          <p:cNvSpPr/>
          <p:nvPr/>
        </p:nvSpPr>
        <p:spPr>
          <a:xfrm rot="-8311125">
            <a:off x="8445298" y="-402631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8" name="Freeform 8"/>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9" name="Freeform 9"/>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10" name="TextBox 10"/>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11" name="TextBox 11"/>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sp>
        <p:nvSpPr>
          <p:cNvPr id="12" name="TextBox 12"/>
          <p:cNvSpPr txBox="1"/>
          <p:nvPr/>
        </p:nvSpPr>
        <p:spPr>
          <a:xfrm>
            <a:off x="17878709" y="9750544"/>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7</a:t>
            </a:r>
          </a:p>
        </p:txBody>
      </p:sp>
      <p:sp>
        <p:nvSpPr>
          <p:cNvPr id="13" name="TextBox 13"/>
          <p:cNvSpPr txBox="1"/>
          <p:nvPr/>
        </p:nvSpPr>
        <p:spPr>
          <a:xfrm>
            <a:off x="491608" y="2853718"/>
            <a:ext cx="16932936" cy="809635"/>
          </a:xfrm>
          <a:prstGeom prst="rect">
            <a:avLst/>
          </a:prstGeom>
        </p:spPr>
        <p:txBody>
          <a:bodyPr lIns="0" tIns="0" rIns="0" bIns="0" rtlCol="0" anchor="t">
            <a:spAutoFit/>
          </a:bodyPr>
          <a:lstStyle/>
          <a:p>
            <a:pPr algn="just">
              <a:lnSpc>
                <a:spcPts val="3151"/>
              </a:lnSpc>
            </a:pPr>
            <a:r>
              <a:rPr lang="en-US" sz="2251" dirty="0">
                <a:solidFill>
                  <a:srgbClr val="FFFFFF"/>
                </a:solidFill>
                <a:latin typeface="Poppins"/>
                <a:ea typeface="Poppins"/>
                <a:cs typeface="Poppins"/>
                <a:sym typeface="Poppins"/>
              </a:rPr>
              <a:t>Inside the vehicles, AI chips process this data with remarkable speed. </a:t>
            </a:r>
          </a:p>
          <a:p>
            <a:pPr algn="just">
              <a:lnSpc>
                <a:spcPts val="3151"/>
              </a:lnSpc>
              <a:spcBef>
                <a:spcPct val="0"/>
              </a:spcBef>
            </a:pPr>
            <a:endParaRPr lang="en-US" sz="2251" dirty="0">
              <a:solidFill>
                <a:srgbClr val="FFFFFF"/>
              </a:solidFill>
              <a:latin typeface="Poppins"/>
              <a:ea typeface="Poppins"/>
              <a:cs typeface="Poppins"/>
              <a:sym typeface="Poppins"/>
            </a:endParaRPr>
          </a:p>
        </p:txBody>
      </p:sp>
      <p:sp>
        <p:nvSpPr>
          <p:cNvPr id="14" name="TextBox 14"/>
          <p:cNvSpPr txBox="1"/>
          <p:nvPr/>
        </p:nvSpPr>
        <p:spPr>
          <a:xfrm>
            <a:off x="491608" y="3427664"/>
            <a:ext cx="16947204" cy="809635"/>
          </a:xfrm>
          <a:prstGeom prst="rect">
            <a:avLst/>
          </a:prstGeom>
        </p:spPr>
        <p:txBody>
          <a:bodyPr lIns="0" tIns="0" rIns="0" bIns="0" rtlCol="0" anchor="t">
            <a:spAutoFit/>
          </a:bodyPr>
          <a:lstStyle/>
          <a:p>
            <a:pPr algn="just">
              <a:lnSpc>
                <a:spcPts val="3151"/>
              </a:lnSpc>
              <a:spcBef>
                <a:spcPct val="0"/>
              </a:spcBef>
            </a:pPr>
            <a:r>
              <a:rPr lang="en-US" sz="2251" dirty="0">
                <a:solidFill>
                  <a:srgbClr val="FFFFFF"/>
                </a:solidFill>
                <a:latin typeface="Poppins"/>
                <a:ea typeface="Poppins"/>
                <a:cs typeface="Poppins"/>
                <a:sym typeface="Poppins"/>
              </a:rPr>
              <a:t>These chips are designed to handle complex calculations in milliseconds, allowing the system to make rapid decisions that ensure the safety of passengers and pedestrians. </a:t>
            </a:r>
          </a:p>
        </p:txBody>
      </p:sp>
      <p:sp>
        <p:nvSpPr>
          <p:cNvPr id="15" name="TextBox 15"/>
          <p:cNvSpPr txBox="1"/>
          <p:nvPr/>
        </p:nvSpPr>
        <p:spPr>
          <a:xfrm>
            <a:off x="491608" y="4399224"/>
            <a:ext cx="16530910" cy="809635"/>
          </a:xfrm>
          <a:prstGeom prst="rect">
            <a:avLst/>
          </a:prstGeom>
        </p:spPr>
        <p:txBody>
          <a:bodyPr lIns="0" tIns="0" rIns="0" bIns="0" rtlCol="0" anchor="t">
            <a:spAutoFit/>
          </a:bodyPr>
          <a:lstStyle/>
          <a:p>
            <a:pPr algn="l">
              <a:lnSpc>
                <a:spcPts val="3151"/>
              </a:lnSpc>
              <a:spcBef>
                <a:spcPct val="0"/>
              </a:spcBef>
            </a:pPr>
            <a:r>
              <a:rPr lang="en-US" sz="2251" dirty="0">
                <a:solidFill>
                  <a:srgbClr val="FFFFFF"/>
                </a:solidFill>
                <a:latin typeface="Poppins"/>
                <a:ea typeface="Poppins"/>
                <a:cs typeface="Poppins"/>
                <a:sym typeface="Poppins"/>
              </a:rPr>
              <a:t>For example, if the sensors detect a potential collision, the AI chip can immediately alert the driver or even activate automated braking systems.</a:t>
            </a:r>
          </a:p>
        </p:txBody>
      </p:sp>
      <p:pic>
        <p:nvPicPr>
          <p:cNvPr id="1026" name="Picture 2">
            <a:extLst>
              <a:ext uri="{FF2B5EF4-FFF2-40B4-BE49-F238E27FC236}">
                <a16:creationId xmlns:a16="http://schemas.microsoft.com/office/drawing/2014/main" id="{F18CE150-2487-C71E-FA66-616A18359CD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sp>
        <p:nvSpPr>
          <p:cNvPr id="2" name="TextBox 2"/>
          <p:cNvSpPr txBox="1"/>
          <p:nvPr/>
        </p:nvSpPr>
        <p:spPr>
          <a:xfrm>
            <a:off x="17878709" y="9820559"/>
            <a:ext cx="152400" cy="209550"/>
          </a:xfrm>
          <a:prstGeom prst="rect">
            <a:avLst/>
          </a:prstGeom>
        </p:spPr>
        <p:txBody>
          <a:bodyPr wrap="none" lIns="0" tIns="0" rIns="0" bIns="0" rtlCol="0" anchor="t">
            <a:spAutoFit/>
          </a:bodyPr>
          <a:lstStyle/>
          <a:p>
            <a:pPr algn="ctr">
              <a:lnSpc>
                <a:spcPts val="3639"/>
              </a:lnSpc>
              <a:spcBef>
                <a:spcPct val="0"/>
              </a:spcBef>
            </a:pPr>
            <a:r>
              <a:rPr lang="en-US" sz="2599">
                <a:solidFill>
                  <a:srgbClr val="FFFFFF"/>
                </a:solidFill>
                <a:latin typeface="Noto Serif Display"/>
                <a:ea typeface="Noto Serif Display"/>
                <a:cs typeface="Noto Serif Display"/>
                <a:sym typeface="Noto Serif Display"/>
              </a:rPr>
              <a:t>8</a:t>
            </a:r>
          </a:p>
        </p:txBody>
      </p:sp>
      <p:sp>
        <p:nvSpPr>
          <p:cNvPr id="20" name="TextBox 4">
            <a:extLst>
              <a:ext uri="{FF2B5EF4-FFF2-40B4-BE49-F238E27FC236}">
                <a16:creationId xmlns:a16="http://schemas.microsoft.com/office/drawing/2014/main" id="{5FB1E69E-F09C-A827-B9CC-5B50EB20DB58}"/>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89DB7E0B-38D5-AC22-5E15-BD4FAD0A1895}"/>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F93AEB1A-53B7-AECA-4FFA-4E0618E1842F}"/>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9604EAFD-E276-7310-2B60-E4169B802FA7}"/>
              </a:ext>
            </a:extLst>
          </p:cNvPr>
          <p:cNvSpPr txBox="1"/>
          <p:nvPr/>
        </p:nvSpPr>
        <p:spPr>
          <a:xfrm>
            <a:off x="641911" y="1792398"/>
            <a:ext cx="9333364" cy="903991"/>
          </a:xfrm>
          <a:prstGeom prst="rect">
            <a:avLst/>
          </a:prstGeom>
        </p:spPr>
        <p:txBody>
          <a:bodyPr lIns="0" tIns="0" rIns="0" bIns="0" rtlCol="0" anchor="t">
            <a:spAutoFit/>
          </a:bodyPr>
          <a:lstStyle/>
          <a:p>
            <a:pPr algn="l">
              <a:lnSpc>
                <a:spcPts val="6340"/>
              </a:lnSpc>
            </a:pPr>
            <a:r>
              <a:rPr lang="en-US" sz="5283" b="1">
                <a:solidFill>
                  <a:srgbClr val="FFFFFF"/>
                </a:solidFill>
                <a:latin typeface="Neo Tech Bold"/>
                <a:ea typeface="Neo Tech Bold"/>
                <a:cs typeface="Neo Tech Bold"/>
                <a:sym typeface="Neo Tech Bold"/>
              </a:rPr>
              <a:t>HARDWARE DEVELOPMENT</a:t>
            </a:r>
          </a:p>
        </p:txBody>
      </p:sp>
      <p:sp>
        <p:nvSpPr>
          <p:cNvPr id="24" name="Freeform 8">
            <a:extLst>
              <a:ext uri="{FF2B5EF4-FFF2-40B4-BE49-F238E27FC236}">
                <a16:creationId xmlns:a16="http://schemas.microsoft.com/office/drawing/2014/main" id="{42A47023-7942-0C90-94CE-53DDCDE2143F}"/>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5" name="Freeform 9">
            <a:extLst>
              <a:ext uri="{FF2B5EF4-FFF2-40B4-BE49-F238E27FC236}">
                <a16:creationId xmlns:a16="http://schemas.microsoft.com/office/drawing/2014/main" id="{DE0EDBF1-3CF4-A196-4A59-E4F411DACC12}"/>
              </a:ext>
            </a:extLst>
          </p:cNvPr>
          <p:cNvSpPr/>
          <p:nvPr/>
        </p:nvSpPr>
        <p:spPr>
          <a:xfrm>
            <a:off x="1334284" y="5854393"/>
            <a:ext cx="5999602" cy="3689755"/>
          </a:xfrm>
          <a:custGeom>
            <a:avLst/>
            <a:gdLst/>
            <a:ahLst/>
            <a:cxnLst/>
            <a:rect l="l" t="t" r="r" b="b"/>
            <a:pathLst>
              <a:path w="5999602" h="3689755">
                <a:moveTo>
                  <a:pt x="0" y="0"/>
                </a:moveTo>
                <a:lnTo>
                  <a:pt x="5999601" y="0"/>
                </a:lnTo>
                <a:lnTo>
                  <a:pt x="5999601" y="3689755"/>
                </a:lnTo>
                <a:lnTo>
                  <a:pt x="0" y="3689755"/>
                </a:lnTo>
                <a:lnTo>
                  <a:pt x="0" y="0"/>
                </a:lnTo>
                <a:close/>
              </a:path>
            </a:pathLst>
          </a:custGeom>
          <a:blipFill>
            <a:blip r:embed="rId5"/>
            <a:stretch>
              <a:fillRect/>
            </a:stretch>
          </a:blipFill>
        </p:spPr>
      </p:sp>
      <p:sp>
        <p:nvSpPr>
          <p:cNvPr id="26" name="TextBox 10">
            <a:extLst>
              <a:ext uri="{FF2B5EF4-FFF2-40B4-BE49-F238E27FC236}">
                <a16:creationId xmlns:a16="http://schemas.microsoft.com/office/drawing/2014/main" id="{3AB804D8-316D-285F-C2C8-43361D10C046}"/>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FF99594C-F2A8-F94F-0C5B-AF9690A5B046}"/>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1026" name="Picture 2">
            <a:extLst>
              <a:ext uri="{FF2B5EF4-FFF2-40B4-BE49-F238E27FC236}">
                <a16:creationId xmlns:a16="http://schemas.microsoft.com/office/drawing/2014/main" id="{6091152E-9C93-7600-89A2-85F04FC0107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02949" y="5765186"/>
            <a:ext cx="7024509" cy="3971925"/>
          </a:xfrm>
          <a:prstGeom prst="rect">
            <a:avLst/>
          </a:prstGeom>
          <a:noFill/>
          <a:extLst>
            <a:ext uri="{909E8E84-426E-40DD-AFC4-6F175D3DCCD1}">
              <a14:hiddenFill xmlns:a14="http://schemas.microsoft.com/office/drawing/2010/main">
                <a:solidFill>
                  <a:srgbClr val="FFFFFF"/>
                </a:solidFill>
              </a14:hiddenFill>
            </a:ext>
          </a:extLst>
        </p:spPr>
      </p:pic>
      <p:sp>
        <p:nvSpPr>
          <p:cNvPr id="1025" name="TextBox 1024">
            <a:extLst>
              <a:ext uri="{FF2B5EF4-FFF2-40B4-BE49-F238E27FC236}">
                <a16:creationId xmlns:a16="http://schemas.microsoft.com/office/drawing/2014/main" id="{1D18ACD2-1CCA-B089-E112-293C22D65237}"/>
              </a:ext>
            </a:extLst>
          </p:cNvPr>
          <p:cNvSpPr txBox="1"/>
          <p:nvPr/>
        </p:nvSpPr>
        <p:spPr>
          <a:xfrm>
            <a:off x="1002231" y="2844619"/>
            <a:ext cx="14226139" cy="2192780"/>
          </a:xfrm>
          <a:prstGeom prst="rect">
            <a:avLst/>
          </a:prstGeom>
          <a:noFill/>
        </p:spPr>
        <p:txBody>
          <a:bodyPr wrap="square">
            <a:spAutoFit/>
          </a:bodyPr>
          <a:lstStyle/>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Wireless communication technology, specifically Cellular Vehicle-to-Everything (C-V2X), ensures the vehicles are interconnected. This allows seamless data exchange not just between vehicles but also with traffic infrastructure, such as stoplights or road signs. </a:t>
            </a:r>
          </a:p>
          <a:p>
            <a:pPr marL="0" marR="0" algn="just">
              <a:lnSpc>
                <a:spcPct val="115000"/>
              </a:lnSpc>
              <a:spcAft>
                <a:spcPts val="1000"/>
              </a:spcAft>
            </a:pPr>
            <a:r>
              <a:rPr lang="en-US" sz="2250" dirty="0">
                <a:solidFill>
                  <a:schemeClr val="bg1"/>
                </a:solidFill>
                <a:effectLst/>
                <a:latin typeface="Poppins" panose="00000500000000000000" pitchFamily="2" charset="0"/>
                <a:ea typeface="MS Mincho" panose="02020609040205080304" pitchFamily="49" charset="-128"/>
                <a:cs typeface="Poppins" panose="00000500000000000000" pitchFamily="2" charset="0"/>
              </a:rPr>
              <a:t>This level of connectivity is critical for creating a synchronized traffic ecosystem where every element communicates to optimize overall efficiency and safety.</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rgbClr val="0F1837">
                <a:alpha val="100000"/>
              </a:srgbClr>
            </a:gs>
            <a:gs pos="100000">
              <a:srgbClr val="1A4866">
                <a:alpha val="100000"/>
              </a:srgbClr>
            </a:gs>
          </a:gsLst>
          <a:path path="circle">
            <a:fillToRect r="100000" b="100000"/>
          </a:path>
          <a:tileRect l="-100000" t="-100000"/>
        </a:gradFill>
        <a:effectLst/>
      </p:bgPr>
    </p:bg>
    <p:spTree>
      <p:nvGrpSpPr>
        <p:cNvPr id="1" name="">
          <a:extLst>
            <a:ext uri="{FF2B5EF4-FFF2-40B4-BE49-F238E27FC236}">
              <a16:creationId xmlns:a16="http://schemas.microsoft.com/office/drawing/2014/main" id="{D060E2D8-F361-728E-1A4E-7FD1DAFF2D02}"/>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063D2B30-0AC3-51D5-B441-41E2B0EEFABE}"/>
              </a:ext>
            </a:extLst>
          </p:cNvPr>
          <p:cNvSpPr txBox="1"/>
          <p:nvPr/>
        </p:nvSpPr>
        <p:spPr>
          <a:xfrm>
            <a:off x="17861935" y="9820559"/>
            <a:ext cx="185948" cy="432170"/>
          </a:xfrm>
          <a:prstGeom prst="rect">
            <a:avLst/>
          </a:prstGeom>
        </p:spPr>
        <p:txBody>
          <a:bodyPr wrap="none" lIns="0" tIns="0" rIns="0" bIns="0" rtlCol="0" anchor="t">
            <a:spAutoFit/>
          </a:bodyPr>
          <a:lstStyle/>
          <a:p>
            <a:pPr algn="ctr">
              <a:lnSpc>
                <a:spcPts val="3639"/>
              </a:lnSpc>
              <a:spcBef>
                <a:spcPct val="0"/>
              </a:spcBef>
            </a:pPr>
            <a:r>
              <a:rPr lang="en-US" sz="2599" dirty="0">
                <a:solidFill>
                  <a:srgbClr val="FFFFFF"/>
                </a:solidFill>
                <a:latin typeface="Noto Serif Display"/>
                <a:ea typeface="Noto Serif Display"/>
                <a:cs typeface="Noto Serif Display"/>
                <a:sym typeface="Noto Serif Display"/>
              </a:rPr>
              <a:t>9</a:t>
            </a:r>
          </a:p>
        </p:txBody>
      </p:sp>
      <p:sp>
        <p:nvSpPr>
          <p:cNvPr id="20" name="TextBox 4">
            <a:extLst>
              <a:ext uri="{FF2B5EF4-FFF2-40B4-BE49-F238E27FC236}">
                <a16:creationId xmlns:a16="http://schemas.microsoft.com/office/drawing/2014/main" id="{AF273F11-B4EE-627D-EAF7-B3A1BFB286C6}"/>
              </a:ext>
            </a:extLst>
          </p:cNvPr>
          <p:cNvSpPr txBox="1"/>
          <p:nvPr/>
        </p:nvSpPr>
        <p:spPr>
          <a:xfrm>
            <a:off x="9144000" y="965066"/>
            <a:ext cx="1662550"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Home</a:t>
            </a:r>
          </a:p>
        </p:txBody>
      </p:sp>
      <p:sp>
        <p:nvSpPr>
          <p:cNvPr id="21" name="TextBox 5">
            <a:extLst>
              <a:ext uri="{FF2B5EF4-FFF2-40B4-BE49-F238E27FC236}">
                <a16:creationId xmlns:a16="http://schemas.microsoft.com/office/drawing/2014/main" id="{FCA34D11-C666-249B-F4EE-7AA16056C95C}"/>
              </a:ext>
            </a:extLst>
          </p:cNvPr>
          <p:cNvSpPr txBox="1"/>
          <p:nvPr/>
        </p:nvSpPr>
        <p:spPr>
          <a:xfrm>
            <a:off x="11408122" y="967280"/>
            <a:ext cx="1907082"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About</a:t>
            </a:r>
          </a:p>
        </p:txBody>
      </p:sp>
      <p:sp>
        <p:nvSpPr>
          <p:cNvPr id="22" name="Freeform 6">
            <a:extLst>
              <a:ext uri="{FF2B5EF4-FFF2-40B4-BE49-F238E27FC236}">
                <a16:creationId xmlns:a16="http://schemas.microsoft.com/office/drawing/2014/main" id="{36D54399-2161-9CF4-744E-D6141FB0DC43}"/>
              </a:ext>
            </a:extLst>
          </p:cNvPr>
          <p:cNvSpPr/>
          <p:nvPr/>
        </p:nvSpPr>
        <p:spPr>
          <a:xfrm rot="13288875">
            <a:off x="8622971" y="-4122868"/>
            <a:ext cx="13447968" cy="9731439"/>
          </a:xfrm>
          <a:custGeom>
            <a:avLst/>
            <a:gdLst/>
            <a:ahLst/>
            <a:cxnLst/>
            <a:rect l="l" t="t" r="r" b="b"/>
            <a:pathLst>
              <a:path w="13447968" h="9731439">
                <a:moveTo>
                  <a:pt x="0" y="0"/>
                </a:moveTo>
                <a:lnTo>
                  <a:pt x="13447969" y="0"/>
                </a:lnTo>
                <a:lnTo>
                  <a:pt x="13447969" y="9731438"/>
                </a:lnTo>
                <a:lnTo>
                  <a:pt x="0" y="97314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3" name="TextBox 7">
            <a:extLst>
              <a:ext uri="{FF2B5EF4-FFF2-40B4-BE49-F238E27FC236}">
                <a16:creationId xmlns:a16="http://schemas.microsoft.com/office/drawing/2014/main" id="{849D0AA9-0861-EA96-70F9-CB8C7D87A0D3}"/>
              </a:ext>
            </a:extLst>
          </p:cNvPr>
          <p:cNvSpPr txBox="1"/>
          <p:nvPr/>
        </p:nvSpPr>
        <p:spPr>
          <a:xfrm>
            <a:off x="641910" y="1792398"/>
            <a:ext cx="12673293" cy="807913"/>
          </a:xfrm>
          <a:prstGeom prst="rect">
            <a:avLst/>
          </a:prstGeom>
        </p:spPr>
        <p:txBody>
          <a:bodyPr wrap="square" lIns="0" tIns="0" rIns="0" bIns="0" rtlCol="0" anchor="t">
            <a:spAutoFit/>
          </a:bodyPr>
          <a:lstStyle/>
          <a:p>
            <a:pPr algn="l">
              <a:lnSpc>
                <a:spcPts val="6340"/>
              </a:lnSpc>
            </a:pPr>
            <a:r>
              <a:rPr lang="en-US" sz="5283" b="1" dirty="0">
                <a:solidFill>
                  <a:srgbClr val="FFFFFF"/>
                </a:solidFill>
                <a:latin typeface="Neo Tech Bold"/>
                <a:ea typeface="Neo Tech Bold"/>
                <a:cs typeface="Neo Tech Bold"/>
                <a:sym typeface="Neo Tech Bold"/>
              </a:rPr>
              <a:t>HARDWARE BLOCK DIAGRAM </a:t>
            </a:r>
          </a:p>
        </p:txBody>
      </p:sp>
      <p:sp>
        <p:nvSpPr>
          <p:cNvPr id="24" name="Freeform 8">
            <a:extLst>
              <a:ext uri="{FF2B5EF4-FFF2-40B4-BE49-F238E27FC236}">
                <a16:creationId xmlns:a16="http://schemas.microsoft.com/office/drawing/2014/main" id="{095F0DB4-0BA1-5E72-421A-EFDF82BD8D5A}"/>
              </a:ext>
            </a:extLst>
          </p:cNvPr>
          <p:cNvSpPr/>
          <p:nvPr/>
        </p:nvSpPr>
        <p:spPr>
          <a:xfrm>
            <a:off x="366239" y="300420"/>
            <a:ext cx="3119379" cy="1754651"/>
          </a:xfrm>
          <a:custGeom>
            <a:avLst/>
            <a:gdLst/>
            <a:ahLst/>
            <a:cxnLst/>
            <a:rect l="l" t="t" r="r" b="b"/>
            <a:pathLst>
              <a:path w="3119379" h="1754651">
                <a:moveTo>
                  <a:pt x="0" y="0"/>
                </a:moveTo>
                <a:lnTo>
                  <a:pt x="3119379" y="0"/>
                </a:lnTo>
                <a:lnTo>
                  <a:pt x="3119379" y="1754651"/>
                </a:lnTo>
                <a:lnTo>
                  <a:pt x="0" y="1754651"/>
                </a:lnTo>
                <a:lnTo>
                  <a:pt x="0" y="0"/>
                </a:lnTo>
                <a:close/>
              </a:path>
            </a:pathLst>
          </a:custGeom>
          <a:blipFill>
            <a:blip r:embed="rId4"/>
            <a:stretch>
              <a:fillRect/>
            </a:stretch>
          </a:blipFill>
        </p:spPr>
      </p:sp>
      <p:sp>
        <p:nvSpPr>
          <p:cNvPr id="26" name="TextBox 10">
            <a:extLst>
              <a:ext uri="{FF2B5EF4-FFF2-40B4-BE49-F238E27FC236}">
                <a16:creationId xmlns:a16="http://schemas.microsoft.com/office/drawing/2014/main" id="{1E6642FC-C24A-C7A7-D2F0-4126ED8C90F7}"/>
              </a:ext>
            </a:extLst>
          </p:cNvPr>
          <p:cNvSpPr txBox="1"/>
          <p:nvPr/>
        </p:nvSpPr>
        <p:spPr>
          <a:xfrm>
            <a:off x="13726729" y="943100"/>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Content</a:t>
            </a:r>
          </a:p>
        </p:txBody>
      </p:sp>
      <p:sp>
        <p:nvSpPr>
          <p:cNvPr id="27" name="TextBox 11">
            <a:extLst>
              <a:ext uri="{FF2B5EF4-FFF2-40B4-BE49-F238E27FC236}">
                <a16:creationId xmlns:a16="http://schemas.microsoft.com/office/drawing/2014/main" id="{853DD87A-2C46-F40C-3C49-E2CB194BC945}"/>
              </a:ext>
            </a:extLst>
          </p:cNvPr>
          <p:cNvSpPr txBox="1"/>
          <p:nvPr/>
        </p:nvSpPr>
        <p:spPr>
          <a:xfrm>
            <a:off x="15034325" y="965066"/>
            <a:ext cx="2224975" cy="409541"/>
          </a:xfrm>
          <a:prstGeom prst="rect">
            <a:avLst/>
          </a:prstGeom>
        </p:spPr>
        <p:txBody>
          <a:bodyPr lIns="0" tIns="0" rIns="0" bIns="0" rtlCol="0" anchor="t">
            <a:spAutoFit/>
          </a:bodyPr>
          <a:lstStyle/>
          <a:p>
            <a:pPr marL="0" lvl="0" indent="0" algn="r">
              <a:lnSpc>
                <a:spcPts val="3151"/>
              </a:lnSpc>
              <a:spcBef>
                <a:spcPct val="0"/>
              </a:spcBef>
            </a:pPr>
            <a:r>
              <a:rPr lang="en-US" sz="2251">
                <a:solidFill>
                  <a:srgbClr val="FFFFFF"/>
                </a:solidFill>
                <a:latin typeface="Poppins"/>
                <a:ea typeface="Poppins"/>
                <a:cs typeface="Poppins"/>
                <a:sym typeface="Poppins"/>
              </a:rPr>
              <a:t>Others</a:t>
            </a:r>
          </a:p>
        </p:txBody>
      </p:sp>
      <p:pic>
        <p:nvPicPr>
          <p:cNvPr id="4" name="Picture 3">
            <a:extLst>
              <a:ext uri="{FF2B5EF4-FFF2-40B4-BE49-F238E27FC236}">
                <a16:creationId xmlns:a16="http://schemas.microsoft.com/office/drawing/2014/main" id="{0824F87A-9E22-1713-31EE-DAD5E8C58FC6}"/>
              </a:ext>
            </a:extLst>
          </p:cNvPr>
          <p:cNvPicPr>
            <a:picLocks noChangeAspect="1"/>
          </p:cNvPicPr>
          <p:nvPr/>
        </p:nvPicPr>
        <p:blipFill>
          <a:blip r:embed="rId5"/>
          <a:stretch>
            <a:fillRect/>
          </a:stretch>
        </p:blipFill>
        <p:spPr>
          <a:xfrm>
            <a:off x="366239" y="2755699"/>
            <a:ext cx="17537973" cy="5734850"/>
          </a:xfrm>
          <a:prstGeom prst="rect">
            <a:avLst/>
          </a:prstGeom>
        </p:spPr>
      </p:pic>
      <p:sp>
        <p:nvSpPr>
          <p:cNvPr id="6" name="TextBox 5">
            <a:extLst>
              <a:ext uri="{FF2B5EF4-FFF2-40B4-BE49-F238E27FC236}">
                <a16:creationId xmlns:a16="http://schemas.microsoft.com/office/drawing/2014/main" id="{86AA8DE1-036B-8785-F2A0-1DE073341F76}"/>
              </a:ext>
            </a:extLst>
          </p:cNvPr>
          <p:cNvSpPr txBox="1"/>
          <p:nvPr/>
        </p:nvSpPr>
        <p:spPr>
          <a:xfrm>
            <a:off x="256891" y="8775740"/>
            <a:ext cx="17621817" cy="830997"/>
          </a:xfrm>
          <a:prstGeom prst="rect">
            <a:avLst/>
          </a:prstGeom>
          <a:noFill/>
        </p:spPr>
        <p:txBody>
          <a:bodyPr wrap="square">
            <a:spAutoFit/>
          </a:bodyPr>
          <a:lstStyle/>
          <a:p>
            <a:r>
              <a:rPr lang="en-US" sz="2400" dirty="0">
                <a:solidFill>
                  <a:schemeClr val="bg1"/>
                </a:solidFill>
                <a:latin typeface="Poppins" panose="00000500000000000000" pitchFamily="2" charset="0"/>
                <a:cs typeface="Poppins" panose="00000500000000000000" pitchFamily="2" charset="0"/>
              </a:rPr>
              <a:t>Next, I would like to share about the project I am working on, in which I use the ESP32 microcontroller to collect data from three types of sensors: GPS sensor NEO-6MV2, Lidar sensor TF Luna Mini, and Radar sensor HLK-LD1115H</a:t>
            </a:r>
          </a:p>
        </p:txBody>
      </p:sp>
    </p:spTree>
    <p:extLst>
      <p:ext uri="{BB962C8B-B14F-4D97-AF65-F5344CB8AC3E}">
        <p14:creationId xmlns:p14="http://schemas.microsoft.com/office/powerpoint/2010/main" val="27966998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442</TotalTime>
  <Words>1889</Words>
  <Application>Microsoft Office PowerPoint</Application>
  <PresentationFormat>Custom</PresentationFormat>
  <Paragraphs>324</Paragraphs>
  <Slides>36</Slides>
  <Notes>1</Notes>
  <HiddenSlides>4</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Poppins</vt:lpstr>
      <vt:lpstr>Arial</vt:lpstr>
      <vt:lpstr>Neo Tech Bold</vt:lpstr>
      <vt:lpstr>Arimo Bold</vt:lpstr>
      <vt:lpstr>Noto Serif Display</vt:lpstr>
      <vt:lpstr>Raleway Bold</vt:lpstr>
      <vt:lpstr>Quicksand Bold</vt:lpstr>
      <vt:lpstr>TT Lakes Neue Bold</vt:lpstr>
      <vt:lpstr>Poppins Bold</vt:lpstr>
      <vt:lpstr>Quicksand</vt:lpstr>
      <vt:lpstr>Raleway</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BOSCH SCHOLARSHIPS 2024</dc:title>
  <dc:creator>Admin</dc:creator>
  <cp:lastModifiedBy>Cảnh Mai</cp:lastModifiedBy>
  <cp:revision>47</cp:revision>
  <cp:lastPrinted>2024-12-01T09:39:37Z</cp:lastPrinted>
  <dcterms:created xsi:type="dcterms:W3CDTF">2006-08-16T00:00:00Z</dcterms:created>
  <dcterms:modified xsi:type="dcterms:W3CDTF">2024-12-16T16:21:45Z</dcterms:modified>
  <dc:identifier>DAGSUqR9kCs</dc:identifier>
</cp:coreProperties>
</file>